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4028" r:id="rId1"/>
  </p:sldMasterIdLst>
  <p:notesMasterIdLst>
    <p:notesMasterId r:id="rId33"/>
  </p:notesMasterIdLst>
  <p:sldIdLst>
    <p:sldId id="256" r:id="rId2"/>
    <p:sldId id="294" r:id="rId3"/>
    <p:sldId id="257" r:id="rId4"/>
    <p:sldId id="258" r:id="rId5"/>
    <p:sldId id="259" r:id="rId6"/>
    <p:sldId id="283" r:id="rId7"/>
    <p:sldId id="260" r:id="rId8"/>
    <p:sldId id="284" r:id="rId9"/>
    <p:sldId id="300" r:id="rId10"/>
    <p:sldId id="301" r:id="rId11"/>
    <p:sldId id="302" r:id="rId12"/>
    <p:sldId id="303" r:id="rId13"/>
    <p:sldId id="304" r:id="rId14"/>
    <p:sldId id="305" r:id="rId15"/>
    <p:sldId id="261" r:id="rId16"/>
    <p:sldId id="262" r:id="rId17"/>
    <p:sldId id="285" r:id="rId18"/>
    <p:sldId id="295" r:id="rId19"/>
    <p:sldId id="263" r:id="rId20"/>
    <p:sldId id="287" r:id="rId21"/>
    <p:sldId id="288" r:id="rId22"/>
    <p:sldId id="289" r:id="rId23"/>
    <p:sldId id="290" r:id="rId24"/>
    <p:sldId id="286" r:id="rId25"/>
    <p:sldId id="291" r:id="rId26"/>
    <p:sldId id="296" r:id="rId27"/>
    <p:sldId id="298" r:id="rId28"/>
    <p:sldId id="293" r:id="rId29"/>
    <p:sldId id="299" r:id="rId30"/>
    <p:sldId id="292" r:id="rId31"/>
    <p:sldId id="266" r:id="rId32"/>
  </p:sldIdLst>
  <p:sldSz cx="9144000" cy="5143500" type="screen16x9"/>
  <p:notesSz cx="6858000" cy="9144000"/>
  <p:embeddedFontLst>
    <p:embeddedFont>
      <p:font typeface="Candara" panose="020E0502030303020204" pitchFamily="34" charset="0"/>
      <p:regular r:id="rId34"/>
      <p:bold r:id="rId35"/>
      <p:italic r:id="rId36"/>
      <p:boldItalic r:id="rId37"/>
    </p:embeddedFont>
    <p:embeddedFont>
      <p:font typeface="Titillium Web ExtraLight" panose="020B0604020202020204" charset="0"/>
      <p:regular r:id="rId38"/>
      <p:bold r:id="rId39"/>
      <p:italic r:id="rId40"/>
      <p:boldItalic r:id="rId41"/>
    </p:embeddedFont>
    <p:embeddedFont>
      <p:font typeface="Wingdings 2" panose="05020102010507070707" pitchFamily="18" charset="2"/>
      <p:regular r:id="rId42"/>
    </p:embeddedFont>
    <p:embeddedFont>
      <p:font typeface="Calibri" panose="020F0502020204030204" pitchFamily="34" charset="0"/>
      <p:regular r:id="rId43"/>
      <p:bold r:id="rId44"/>
      <p:italic r:id="rId45"/>
      <p:boldItalic r:id="rId46"/>
    </p:embeddedFont>
    <p:embeddedFont>
      <p:font typeface="Constantia" panose="02030602050306030303" pitchFamily="18" charset="0"/>
      <p:regular r:id="rId47"/>
      <p:bold r:id="rId48"/>
      <p:italic r:id="rId49"/>
      <p:boldItalic r:id="rId50"/>
    </p:embeddedFont>
    <p:embeddedFont>
      <p:font typeface="Titillium Web" panose="020B0604020202020204" charset="0"/>
      <p:regular r:id="rId51"/>
      <p:bold r:id="rId52"/>
      <p:italic r:id="rId53"/>
      <p:boldItalic r:id="rId54"/>
    </p:embeddedFont>
    <p:embeddedFont>
      <p:font typeface="Palatino Linotype" panose="02040502050505030304"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4E8CEC-0F0E-4F49-9C4B-C72EF43DA982}">
  <a:tblStyle styleId="{684E8CEC-0F0E-4F49-9C4B-C72EF43DA9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38" autoAdjust="0"/>
  </p:normalViewPr>
  <p:slideViewPr>
    <p:cSldViewPr snapToGrid="0">
      <p:cViewPr varScale="1">
        <p:scale>
          <a:sx n="107" d="100"/>
          <a:sy n="107" d="100"/>
        </p:scale>
        <p:origin x="102" y="3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8"/>
          <c:dPt>
            <c:idx val="0"/>
            <c:bubble3D val="0"/>
            <c:explosion val="19"/>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DF61-4833-817F-D92FF7CE494B}"/>
              </c:ext>
            </c:extLst>
          </c:dPt>
          <c:dPt>
            <c:idx val="1"/>
            <c:bubble3D val="0"/>
            <c:explosion val="37"/>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F61-4833-817F-D92FF7CE494B}"/>
              </c:ext>
            </c:extLst>
          </c:dPt>
          <c:dPt>
            <c:idx val="2"/>
            <c:bubble3D val="0"/>
            <c:explosion val="2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F61-4833-817F-D92FF7CE494B}"/>
              </c:ext>
            </c:extLst>
          </c:dPt>
          <c:dPt>
            <c:idx val="3"/>
            <c:bubble3D val="0"/>
            <c:explosion val="38"/>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F61-4833-817F-D92FF7CE494B}"/>
              </c:ext>
            </c:extLst>
          </c:dPt>
          <c:dLbls>
            <c:dLbl>
              <c:idx val="0"/>
              <c:layout>
                <c:manualLayout>
                  <c:x val="2.3741690408357104E-2"/>
                  <c:y val="-3.0452730594843398E-2"/>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r>
                      <a:rPr lang="mk-MK" dirty="0" smtClean="0">
                        <a:solidFill>
                          <a:schemeClr val="tx1">
                            <a:lumMod val="95000"/>
                            <a:lumOff val="5000"/>
                          </a:schemeClr>
                        </a:solidFill>
                        <a:latin typeface="Candara" panose="020E0502030303020204" pitchFamily="34" charset="0"/>
                      </a:rPr>
                      <a:t>Основен</a:t>
                    </a:r>
                    <a:r>
                      <a:rPr lang="mk-MK" baseline="0" dirty="0" smtClean="0">
                        <a:solidFill>
                          <a:schemeClr val="tx1">
                            <a:lumMod val="95000"/>
                            <a:lumOff val="5000"/>
                          </a:schemeClr>
                        </a:solidFill>
                        <a:latin typeface="Candara" panose="020E0502030303020204" pitchFamily="34" charset="0"/>
                      </a:rPr>
                      <a:t> буџет</a:t>
                    </a:r>
                  </a:p>
                  <a:p>
                    <a:pPr>
                      <a:defRPr lang="en-US" sz="1800">
                        <a:solidFill>
                          <a:schemeClr val="tx1">
                            <a:lumMod val="95000"/>
                            <a:lumOff val="5000"/>
                          </a:schemeClr>
                        </a:solidFill>
                      </a:defRPr>
                    </a:pPr>
                    <a:r>
                      <a:rPr lang="mk-MK" baseline="0" dirty="0" smtClean="0">
                        <a:solidFill>
                          <a:schemeClr val="tx1">
                            <a:lumMod val="95000"/>
                            <a:lumOff val="5000"/>
                          </a:schemeClr>
                        </a:solidFill>
                        <a:latin typeface="Candara" panose="020E0502030303020204" pitchFamily="34" charset="0"/>
                      </a:rPr>
                      <a:t>112,216,483</a:t>
                    </a:r>
                    <a:endParaRPr lang="mk-MK" baseline="0" dirty="0">
                      <a:solidFill>
                        <a:schemeClr val="tx1">
                          <a:lumMod val="95000"/>
                          <a:lumOff val="5000"/>
                        </a:schemeClr>
                      </a:solidFill>
                      <a:latin typeface="Candara" panose="020E0502030303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F61-4833-817F-D92FF7CE494B}"/>
                </c:ext>
              </c:extLst>
            </c:dLbl>
            <c:dLbl>
              <c:idx val="1"/>
              <c:layout>
                <c:manualLayout>
                  <c:x val="2.7901977664116846E-2"/>
                  <c:y val="-2.3685457129322619E-2"/>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r>
                      <a:rPr lang="ru-RU" sz="1400" dirty="0" smtClean="0">
                        <a:solidFill>
                          <a:schemeClr val="tx1">
                            <a:lumMod val="95000"/>
                            <a:lumOff val="5000"/>
                          </a:schemeClr>
                        </a:solidFill>
                        <a:latin typeface="Candara" panose="020E0502030303020204" pitchFamily="34" charset="0"/>
                      </a:rPr>
                      <a:t>Буџет на самофинансирачки</a:t>
                    </a:r>
                    <a:r>
                      <a:rPr lang="ru-RU" sz="1400" baseline="0" dirty="0" smtClean="0">
                        <a:solidFill>
                          <a:schemeClr val="tx1">
                            <a:lumMod val="95000"/>
                            <a:lumOff val="5000"/>
                          </a:schemeClr>
                        </a:solidFill>
                        <a:latin typeface="Candara" panose="020E0502030303020204" pitchFamily="34" charset="0"/>
                      </a:rPr>
                      <a:t> активности</a:t>
                    </a:r>
                    <a:r>
                      <a:rPr lang="ru-RU" sz="1400" dirty="0" smtClean="0">
                        <a:solidFill>
                          <a:schemeClr val="tx1">
                            <a:lumMod val="95000"/>
                            <a:lumOff val="5000"/>
                          </a:schemeClr>
                        </a:solidFill>
                        <a:latin typeface="Candara" panose="020E0502030303020204" pitchFamily="34" charset="0"/>
                      </a:rPr>
                      <a:t> </a:t>
                    </a:r>
                    <a:r>
                      <a:rPr lang="ru-RU" sz="1600" dirty="0" smtClean="0">
                        <a:solidFill>
                          <a:schemeClr val="tx1">
                            <a:lumMod val="95000"/>
                            <a:lumOff val="5000"/>
                          </a:schemeClr>
                        </a:solidFill>
                        <a:latin typeface="Candara" panose="020E0502030303020204" pitchFamily="34" charset="0"/>
                      </a:rPr>
                      <a:t>19.096.577</a:t>
                    </a:r>
                    <a:r>
                      <a:rPr lang="ru-RU" baseline="0" dirty="0">
                        <a:solidFill>
                          <a:schemeClr val="tx1">
                            <a:lumMod val="95000"/>
                            <a:lumOff val="5000"/>
                          </a:schemeClr>
                        </a:solidFill>
                        <a:latin typeface="Candara" panose="020E0502030303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bestFit"/>
              <c:showLegendKey val="0"/>
              <c:showVal val="0"/>
              <c:showCatName val="1"/>
              <c:showSerName val="0"/>
              <c:showPercent val="1"/>
              <c:showBubbleSize val="0"/>
              <c:extLst>
                <c:ext xmlns:c15="http://schemas.microsoft.com/office/drawing/2012/chart" uri="{CE6537A1-D6FC-4f65-9D91-7224C49458BB}">
                  <c15:layout>
                    <c:manualLayout>
                      <c:w val="0.25260410824715285"/>
                      <c:h val="0.30757257900791773"/>
                    </c:manualLayout>
                  </c15:layout>
                </c:ext>
                <c:ext xmlns:c16="http://schemas.microsoft.com/office/drawing/2014/chart" uri="{C3380CC4-5D6E-409C-BE32-E72D297353CC}">
                  <c16:uniqueId val="{00000001-DF61-4833-817F-D92FF7CE494B}"/>
                </c:ext>
              </c:extLst>
            </c:dLbl>
            <c:dLbl>
              <c:idx val="2"/>
              <c:layout>
                <c:manualLayout>
                  <c:x val="-3.8580246913580245E-2"/>
                  <c:y val="-4.0603640793124451E-2"/>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r>
                      <a:rPr lang="mk-MK" dirty="0" smtClean="0">
                        <a:solidFill>
                          <a:schemeClr val="tx1">
                            <a:lumMod val="95000"/>
                            <a:lumOff val="5000"/>
                          </a:schemeClr>
                        </a:solidFill>
                        <a:latin typeface="Candara" panose="020E0502030303020204" pitchFamily="34" charset="0"/>
                      </a:rPr>
                      <a:t>Буџет на дотации </a:t>
                    </a:r>
                  </a:p>
                  <a:p>
                    <a:pPr>
                      <a:defRPr lang="en-US" sz="1800">
                        <a:solidFill>
                          <a:schemeClr val="tx1">
                            <a:lumMod val="95000"/>
                            <a:lumOff val="5000"/>
                          </a:schemeClr>
                        </a:solidFill>
                      </a:defRPr>
                    </a:pPr>
                    <a:r>
                      <a:rPr lang="mk-MK" baseline="0" dirty="0" smtClean="0">
                        <a:solidFill>
                          <a:schemeClr val="tx1">
                            <a:lumMod val="95000"/>
                            <a:lumOff val="5000"/>
                          </a:schemeClr>
                        </a:solidFill>
                        <a:latin typeface="Candara" panose="020E0502030303020204" pitchFamily="34" charset="0"/>
                      </a:rPr>
                      <a:t>205,283,397</a:t>
                    </a:r>
                    <a:r>
                      <a:rPr lang="mk-MK" baseline="0" dirty="0">
                        <a:solidFill>
                          <a:schemeClr val="tx1">
                            <a:lumMod val="95000"/>
                            <a:lumOff val="5000"/>
                          </a:schemeClr>
                        </a:solidFill>
                        <a:latin typeface="Candara" panose="020E0502030303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F61-4833-817F-D92FF7CE494B}"/>
                </c:ext>
              </c:extLst>
            </c:dLbl>
            <c:dLbl>
              <c:idx val="3"/>
              <c:layout>
                <c:manualLayout>
                  <c:x val="-5.9878482737734766E-2"/>
                  <c:y val="0"/>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r>
                      <a:rPr lang="mk-MK" dirty="0" smtClean="0">
                        <a:solidFill>
                          <a:schemeClr val="tx1">
                            <a:lumMod val="95000"/>
                            <a:lumOff val="5000"/>
                          </a:schemeClr>
                        </a:solidFill>
                        <a:latin typeface="Candara" panose="020E0502030303020204" pitchFamily="34" charset="0"/>
                      </a:rPr>
                      <a:t>Буџет</a:t>
                    </a:r>
                    <a:r>
                      <a:rPr lang="mk-MK" baseline="0" dirty="0" smtClean="0">
                        <a:solidFill>
                          <a:schemeClr val="tx1">
                            <a:lumMod val="95000"/>
                            <a:lumOff val="5000"/>
                          </a:schemeClr>
                        </a:solidFill>
                        <a:latin typeface="Candara" panose="020E0502030303020204" pitchFamily="34" charset="0"/>
                      </a:rPr>
                      <a:t> од донации</a:t>
                    </a:r>
                  </a:p>
                  <a:p>
                    <a:pPr>
                      <a:defRPr lang="en-US" sz="1800">
                        <a:solidFill>
                          <a:schemeClr val="tx1">
                            <a:lumMod val="95000"/>
                            <a:lumOff val="5000"/>
                          </a:schemeClr>
                        </a:solidFill>
                      </a:defRPr>
                    </a:pPr>
                    <a:r>
                      <a:rPr lang="mk-MK" dirty="0" smtClean="0">
                        <a:solidFill>
                          <a:schemeClr val="tx1">
                            <a:lumMod val="95000"/>
                            <a:lumOff val="5000"/>
                          </a:schemeClr>
                        </a:solidFill>
                        <a:latin typeface="Candara" panose="020E0502030303020204" pitchFamily="34" charset="0"/>
                      </a:rPr>
                      <a:t>38,403,543</a:t>
                    </a:r>
                    <a:r>
                      <a:rPr lang="mk-MK" baseline="0" dirty="0">
                        <a:solidFill>
                          <a:schemeClr val="tx1">
                            <a:lumMod val="95000"/>
                            <a:lumOff val="5000"/>
                          </a:schemeClr>
                        </a:solidFill>
                        <a:latin typeface="Candara" panose="020E0502030303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bestFit"/>
              <c:showLegendKey val="0"/>
              <c:showVal val="0"/>
              <c:showCatName val="1"/>
              <c:showSerName val="0"/>
              <c:showPercent val="1"/>
              <c:showBubbleSize val="0"/>
              <c:extLst>
                <c:ext xmlns:c15="http://schemas.microsoft.com/office/drawing/2012/chart" uri="{CE6537A1-D6FC-4f65-9D91-7224C49458BB}">
                  <c15:layout>
                    <c:manualLayout>
                      <c:w val="0.19891821081125541"/>
                      <c:h val="0.23321729501955313"/>
                    </c:manualLayout>
                  </c15:layout>
                </c:ext>
                <c:ext xmlns:c16="http://schemas.microsoft.com/office/drawing/2014/chart" uri="{C3380CC4-5D6E-409C-BE32-E72D297353CC}">
                  <c16:uniqueId val="{00000003-DF61-4833-817F-D92FF7CE494B}"/>
                </c:ext>
              </c:extLst>
            </c:dLbl>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lumMod val="95000"/>
                        <a:lumOff val="5000"/>
                      </a:schemeClr>
                    </a:solidFill>
                    <a:latin typeface="+mn-lt"/>
                    <a:ea typeface="+mn-ea"/>
                    <a:cs typeface="+mn-cs"/>
                  </a:defRPr>
                </a:pPr>
                <a:endParaRPr lang="mk-MK"/>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Основен буџет</c:v>
                </c:pt>
                <c:pt idx="1">
                  <c:v>Самофинансирачки активности</c:v>
                </c:pt>
                <c:pt idx="2">
                  <c:v>Дотации</c:v>
                </c:pt>
                <c:pt idx="3">
                  <c:v>Донации</c:v>
                </c:pt>
              </c:strCache>
            </c:strRef>
          </c:cat>
          <c:val>
            <c:numRef>
              <c:f>Sheet1!$B$2:$B$5</c:f>
              <c:numCache>
                <c:formatCode>General</c:formatCode>
                <c:ptCount val="4"/>
                <c:pt idx="0">
                  <c:v>108409072</c:v>
                </c:pt>
                <c:pt idx="1">
                  <c:v>18415000</c:v>
                </c:pt>
                <c:pt idx="2">
                  <c:v>184907000</c:v>
                </c:pt>
                <c:pt idx="3">
                  <c:v>28038928</c:v>
                </c:pt>
              </c:numCache>
            </c:numRef>
          </c:val>
          <c:extLst>
            <c:ext xmlns:c16="http://schemas.microsoft.com/office/drawing/2014/chart" uri="{C3380CC4-5D6E-409C-BE32-E72D297353CC}">
              <c16:uniqueId val="{00000004-DF61-4833-817F-D92FF7CE494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mk-M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0A73-4733-9399-7CD98A8727B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A73-4733-9399-7CD98A8727B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A73-4733-9399-7CD98A8727B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A73-4733-9399-7CD98A8727B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A73-4733-9399-7CD98A8727B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A73-4733-9399-7CD98A8727B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0A73-4733-9399-7CD98A8727B0}"/>
              </c:ext>
            </c:extLst>
          </c:dPt>
          <c:dLbls>
            <c:dLbl>
              <c:idx val="0"/>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mk-MK" dirty="0"/>
                      <a:t>ОСНОВНО ОБРАЗОВАНИЕ </a:t>
                    </a:r>
                    <a:r>
                      <a:rPr lang="mk-MK" dirty="0" smtClean="0"/>
                      <a:t>107,161,330</a:t>
                    </a:r>
                    <a:r>
                      <a:rPr lang="mk-MK"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A73-4733-9399-7CD98A8727B0}"/>
                </c:ext>
              </c:extLst>
            </c:dLbl>
            <c:dLbl>
              <c:idx val="1"/>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mk-MK" dirty="0"/>
                      <a:t>СРЕДНО ОБРАЗОВАНИЕ </a:t>
                    </a:r>
                    <a:r>
                      <a:rPr lang="mk-MK" dirty="0" smtClean="0"/>
                      <a:t>44,908,376</a:t>
                    </a:r>
                    <a:r>
                      <a:rPr lang="mk-MK"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A73-4733-9399-7CD98A8727B0}"/>
                </c:ext>
              </c:extLst>
            </c:dLbl>
            <c:dLbl>
              <c:idx val="2"/>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mk-MK" dirty="0"/>
                      <a:t>КУЛТУРА </a:t>
                    </a:r>
                    <a:r>
                      <a:rPr lang="mk-MK" dirty="0" smtClean="0"/>
                      <a:t>44,581,814</a:t>
                    </a:r>
                    <a:r>
                      <a:rPr lang="mk-MK"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0A73-4733-9399-7CD98A8727B0}"/>
                </c:ext>
              </c:extLst>
            </c:dLbl>
            <c:dLbl>
              <c:idx val="3"/>
              <c:layout>
                <c:manualLayout>
                  <c:x val="-3.9122880758388281E-2"/>
                  <c:y val="7.5207486796743439E-2"/>
                </c:manualLayout>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mk-MK" dirty="0"/>
                      <a:t>ДЕТСКА ЗАШТИТА </a:t>
                    </a:r>
                    <a:r>
                      <a:rPr lang="mk-MK" dirty="0" smtClean="0"/>
                      <a:t>31,773,236</a:t>
                    </a:r>
                    <a:r>
                      <a:rPr lang="mk-MK"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A73-4733-9399-7CD98A8727B0}"/>
                </c:ext>
              </c:extLst>
            </c:dLbl>
            <c:dLbl>
              <c:idx val="4"/>
              <c:layout>
                <c:manualLayout>
                  <c:x val="1.0142969085508081E-2"/>
                  <c:y val="0"/>
                </c:manualLayout>
              </c:layout>
              <c:tx>
                <c:rich>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ru-RU" baseline="0" dirty="0" smtClean="0">
                        <a:solidFill>
                          <a:schemeClr val="accent5">
                            <a:lumMod val="60000"/>
                            <a:lumOff val="40000"/>
                          </a:schemeClr>
                        </a:solidFill>
                      </a:rPr>
                      <a:t>ДОМОВИ ЗА СТАРИ ЛИЦА</a:t>
                    </a:r>
                  </a:p>
                  <a:p>
                    <a:pPr>
                      <a:defRPr lang="en-US">
                        <a:solidFill>
                          <a:schemeClr val="accent1"/>
                        </a:solidFill>
                        <a:latin typeface="Candara" panose="020E0502030303020204" pitchFamily="34" charset="0"/>
                      </a:defRPr>
                    </a:pPr>
                    <a:r>
                      <a:rPr lang="ru-RU" baseline="0" dirty="0" smtClean="0">
                        <a:solidFill>
                          <a:schemeClr val="accent5">
                            <a:lumMod val="60000"/>
                            <a:lumOff val="40000"/>
                          </a:schemeClr>
                        </a:solidFill>
                      </a:rPr>
                      <a:t>8,104,641</a:t>
                    </a:r>
                    <a:r>
                      <a:rPr lang="ru-RU" baseline="0" dirty="0"/>
                      <a:t>
</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A73-4733-9399-7CD98A8727B0}"/>
                </c:ext>
              </c:extLst>
            </c:dLbl>
            <c:dLbl>
              <c:idx val="5"/>
              <c:layout>
                <c:manualLayout>
                  <c:x val="0.12808961227616442"/>
                  <c:y val="2.4674372308642892E-7"/>
                </c:manualLayout>
              </c:layout>
              <c:tx>
                <c:rich>
                  <a:bodyPr rot="0" spcFirstLastPara="1" vertOverflow="ellipsis" vert="horz" wrap="square" lIns="38100" tIns="19050" rIns="38100" bIns="19050" anchor="ctr" anchorCtr="1">
                    <a:noAutofit/>
                  </a:bodyPr>
                  <a:lstStyle/>
                  <a:p>
                    <a:pPr>
                      <a:defRPr lang="en-US" sz="1330" b="1" i="0" u="none" strike="noStrike" kern="1200" spc="0" baseline="0">
                        <a:solidFill>
                          <a:schemeClr val="accent1"/>
                        </a:solidFill>
                        <a:latin typeface="Candara" panose="020E0502030303020204" pitchFamily="34" charset="0"/>
                        <a:ea typeface="+mn-ea"/>
                        <a:cs typeface="+mn-cs"/>
                      </a:defRPr>
                    </a:pPr>
                    <a:r>
                      <a:rPr lang="ru-RU" sz="1200" dirty="0"/>
                      <a:t>НАМЕНСКА ДОТАЦИЈА ЗА ПОЖАРНИКАРИ </a:t>
                    </a:r>
                    <a:r>
                      <a:rPr lang="ru-RU" sz="1200" dirty="0" smtClean="0"/>
                      <a:t>8,754,000</a:t>
                    </a:r>
                    <a:r>
                      <a:rPr lang="ru-RU" dirty="0"/>
                      <a:t>
</a:t>
                    </a:r>
                  </a:p>
                </c:rich>
              </c:tx>
              <c:spPr>
                <a:noFill/>
                <a:ln>
                  <a:noFill/>
                </a:ln>
                <a:effectLst/>
              </c:spPr>
              <c:txPr>
                <a:bodyPr rot="0" spcFirstLastPara="1" vertOverflow="ellipsis" vert="horz" wrap="square" lIns="38100" tIns="19050" rIns="38100" bIns="19050" anchor="ctr" anchorCtr="1">
                  <a:no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bestFit"/>
              <c:showLegendKey val="0"/>
              <c:showVal val="0"/>
              <c:showCatName val="1"/>
              <c:showSerName val="0"/>
              <c:showPercent val="1"/>
              <c:showBubbleSize val="0"/>
              <c:extLst>
                <c:ext xmlns:c15="http://schemas.microsoft.com/office/drawing/2012/chart" uri="{CE6537A1-D6FC-4f65-9D91-7224C49458BB}">
                  <c15:layout>
                    <c:manualLayout>
                      <c:w val="0.25023971178907367"/>
                      <c:h val="0.1904316238599206"/>
                    </c:manualLayout>
                  </c15:layout>
                </c:ext>
                <c:ext xmlns:c16="http://schemas.microsoft.com/office/drawing/2014/chart" uri="{C3380CC4-5D6E-409C-BE32-E72D297353CC}">
                  <c16:uniqueId val="{00000005-0A73-4733-9399-7CD98A8727B0}"/>
                </c:ext>
              </c:extLst>
            </c:dLbl>
            <c:dLbl>
              <c:idx val="6"/>
              <c:delete val="1"/>
              <c:extLst>
                <c:ext xmlns:c15="http://schemas.microsoft.com/office/drawing/2012/chart" uri="{CE6537A1-D6FC-4f65-9D91-7224C49458BB}">
                  <c15:layout/>
                </c:ext>
                <c:ext xmlns:c16="http://schemas.microsoft.com/office/drawing/2014/chart" uri="{C3380CC4-5D6E-409C-BE32-E72D297353CC}">
                  <c16:uniqueId val="{00000006-0A73-4733-9399-7CD98A8727B0}"/>
                </c:ext>
              </c:extLst>
            </c:dLbl>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spc="0" baseline="0">
                    <a:solidFill>
                      <a:schemeClr val="accent1"/>
                    </a:solidFill>
                    <a:latin typeface="Candara" panose="020E0502030303020204" pitchFamily="34" charset="0"/>
                    <a:ea typeface="+mn-ea"/>
                    <a:cs typeface="+mn-cs"/>
                  </a:defRPr>
                </a:pPr>
                <a:endParaRPr lang="mk-MK"/>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ОСНОВНО ОБРАЗОВАНИЕ 79.599.000</c:v>
                </c:pt>
                <c:pt idx="1">
                  <c:v>СРЕДНО ОБРАЗОВАНИЕ 37.100.000</c:v>
                </c:pt>
                <c:pt idx="2">
                  <c:v>КУЛТУРА 3.202.577</c:v>
                </c:pt>
                <c:pt idx="3">
                  <c:v>ДЕТСКА ЗАШТИТА 21.800.000</c:v>
                </c:pt>
                <c:pt idx="4">
                  <c:v>ДОМОВИ ЗА СТАРИ ЛИЦА 4.431.200</c:v>
                </c:pt>
                <c:pt idx="5">
                  <c:v>НАМЕНСКА ДОТАЦИЈА ЗА ПОЖАРНИКАРИ 6.592.000</c:v>
                </c:pt>
              </c:strCache>
            </c:strRef>
          </c:cat>
          <c:val>
            <c:numRef>
              <c:f>Sheet1!$B$2:$B$8</c:f>
              <c:numCache>
                <c:formatCode>General</c:formatCode>
                <c:ptCount val="7"/>
                <c:pt idx="0">
                  <c:v>79599000</c:v>
                </c:pt>
                <c:pt idx="1">
                  <c:v>37100000</c:v>
                </c:pt>
                <c:pt idx="2">
                  <c:v>3202577</c:v>
                </c:pt>
                <c:pt idx="3">
                  <c:v>21800000</c:v>
                </c:pt>
                <c:pt idx="4">
                  <c:v>4431200</c:v>
                </c:pt>
                <c:pt idx="5">
                  <c:v>6592000</c:v>
                </c:pt>
              </c:numCache>
            </c:numRef>
          </c:val>
          <c:extLst>
            <c:ext xmlns:c16="http://schemas.microsoft.com/office/drawing/2014/chart" uri="{C3380CC4-5D6E-409C-BE32-E72D297353CC}">
              <c16:uniqueId val="{00000007-0A73-4733-9399-7CD98A8727B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mk-MK"/>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solidFill>
                <a:srgbClr val="FF0000"/>
              </a:solidFill>
              <a:latin typeface="Candara" panose="020E0502030303020204" pitchFamily="34" charset="0"/>
            </a:rPr>
            <a:t>Вкупен Основен буџет</a:t>
          </a:r>
        </a:p>
        <a:p>
          <a:r>
            <a:rPr lang="mk-MK" b="1" dirty="0" smtClean="0">
              <a:solidFill>
                <a:srgbClr val="FF0000"/>
              </a:solidFill>
              <a:latin typeface="Arial" panose="020B0604020202020204" pitchFamily="34" charset="0"/>
              <a:cs typeface="Arial" panose="020B0604020202020204" pitchFamily="34" charset="0"/>
            </a:rPr>
            <a:t>108.409.072</a:t>
          </a:r>
          <a:endParaRPr lang="en-US" b="1" dirty="0">
            <a:solidFill>
              <a:srgbClr val="FF0000"/>
            </a:solidFill>
            <a:latin typeface="Arial" panose="020B0604020202020204" pitchFamily="34" charset="0"/>
            <a:cs typeface="Arial" panose="020B0604020202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Даночни приходи </a:t>
          </a:r>
        </a:p>
        <a:p>
          <a:r>
            <a:rPr lang="en-US" dirty="0" smtClean="0">
              <a:latin typeface="Arial" panose="020B0604020202020204" pitchFamily="34" charset="0"/>
              <a:cs typeface="Arial" panose="020B0604020202020204" pitchFamily="34" charset="0"/>
            </a:rPr>
            <a:t>35.239.500</a:t>
          </a:r>
          <a:endParaRPr lang="en-US" dirty="0">
            <a:latin typeface="Arial" panose="020B0604020202020204" pitchFamily="34" charset="0"/>
            <a:cs typeface="Arial" panose="020B0604020202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Неданочни приходи </a:t>
          </a:r>
          <a:r>
            <a:rPr lang="mk-MK" dirty="0" smtClean="0">
              <a:latin typeface="Arial" panose="020B0604020202020204" pitchFamily="34" charset="0"/>
              <a:cs typeface="Arial" panose="020B0604020202020204" pitchFamily="34" charset="0"/>
            </a:rPr>
            <a:t>5.751.000</a:t>
          </a:r>
          <a:endParaRPr lang="en-US" dirty="0">
            <a:latin typeface="Arial" panose="020B0604020202020204" pitchFamily="34" charset="0"/>
            <a:cs typeface="Arial" panose="020B0604020202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custT="1"/>
      <dgm:spPr/>
      <dgm:t>
        <a:bodyPr/>
        <a:lstStyle/>
        <a:p>
          <a:r>
            <a:rPr lang="mk-MK" sz="1100" dirty="0" smtClean="0">
              <a:latin typeface="Candara" panose="020E0502030303020204" pitchFamily="34" charset="0"/>
            </a:rPr>
            <a:t>Капитални приходи </a:t>
          </a:r>
          <a:r>
            <a:rPr lang="en-US" sz="1100" dirty="0" smtClean="0">
              <a:latin typeface="Arial" panose="020B0604020202020204" pitchFamily="34" charset="0"/>
              <a:cs typeface="Arial" panose="020B0604020202020204" pitchFamily="34" charset="0"/>
            </a:rPr>
            <a:t>7.280.000</a:t>
          </a:r>
          <a:endParaRPr lang="en-US" sz="1100" dirty="0">
            <a:latin typeface="Arial" panose="020B0604020202020204" pitchFamily="34" charset="0"/>
            <a:cs typeface="Arial" panose="020B0604020202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custT="1"/>
      <dgm:spPr/>
      <dgm:t>
        <a:bodyPr/>
        <a:lstStyle/>
        <a:p>
          <a:r>
            <a:rPr lang="mk-MK" sz="1100" dirty="0" smtClean="0">
              <a:latin typeface="Candara" panose="020E0502030303020204" pitchFamily="34" charset="0"/>
            </a:rPr>
            <a:t>Трансфери, донации</a:t>
          </a:r>
          <a:endParaRPr lang="en-US" sz="1100" b="1" dirty="0" smtClean="0">
            <a:solidFill>
              <a:schemeClr val="bg1"/>
            </a:solidFill>
            <a:effectLst/>
            <a:latin typeface="Arial" panose="020B0604020202020204" pitchFamily="34" charset="0"/>
            <a:cs typeface="Arial" panose="020B0604020202020204" pitchFamily="34" charset="0"/>
          </a:endParaRPr>
        </a:p>
        <a:p>
          <a:r>
            <a:rPr lang="mk-MK" sz="1100" dirty="0" smtClean="0">
              <a:latin typeface="Arial" panose="020B0604020202020204" pitchFamily="34" charset="0"/>
              <a:cs typeface="Arial" panose="020B0604020202020204" pitchFamily="34" charset="0"/>
            </a:rPr>
            <a:t>60.138.572</a:t>
          </a:r>
          <a:endParaRPr lang="en-US" sz="1100" dirty="0">
            <a:latin typeface="Arial" panose="020B0604020202020204" pitchFamily="34" charset="0"/>
            <a:cs typeface="Arial" panose="020B0604020202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pt>
    <dgm:pt modelId="{A93D396E-6815-4377-9A85-B4AF7AA4EBC3}" type="pres">
      <dgm:prSet presAssocID="{09E827FB-5F0B-4330-A8FE-EE2E757B5EC3}" presName="Accent" presStyleLbl="bgShp" presStyleIdx="0" presStyleCnt="4"/>
      <dgm:spPr/>
    </dgm:pt>
    <dgm:pt modelId="{CF981117-2AD5-4AFB-811A-447A33154E46}" type="pres">
      <dgm:prSet presAssocID="{09E827FB-5F0B-4330-A8FE-EE2E757B5EC3}" presName="Child1" presStyleLbl="node1" presStyleIdx="0" presStyleCnt="4">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pt>
    <dgm:pt modelId="{34D479DE-B65E-4604-A6A3-2CCD39165AFE}" type="pres">
      <dgm:prSet presAssocID="{ABAA687D-F5BD-4694-99EC-C12A634BC790}" presName="Accent" presStyleLbl="bgShp" presStyleIdx="1" presStyleCnt="4"/>
      <dgm:spPr/>
    </dgm:pt>
    <dgm:pt modelId="{A77E4921-9E38-4F2E-83FA-52AD3D0A3159}" type="pres">
      <dgm:prSet presAssocID="{ABAA687D-F5BD-4694-99EC-C12A634BC790}" presName="Child2" presStyleLbl="node1" presStyleIdx="1" presStyleCnt="4">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pt>
    <dgm:pt modelId="{3FF4B09F-CFC2-4608-801C-793562DD2A52}" type="pres">
      <dgm:prSet presAssocID="{7771BCAA-4FF8-4AE7-9607-BAEF59E12DA8}" presName="Accent" presStyleLbl="bgShp" presStyleIdx="2" presStyleCnt="4"/>
      <dgm:spPr/>
    </dgm:pt>
    <dgm:pt modelId="{21C52392-5A6C-4EA6-857F-25BC7BDD69C3}" type="pres">
      <dgm:prSet presAssocID="{7771BCAA-4FF8-4AE7-9607-BAEF59E12DA8}" presName="Child3" presStyleLbl="node1" presStyleIdx="2" presStyleCnt="4">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pt>
    <dgm:pt modelId="{FDD3B02E-7247-428D-844E-B352CA07513B}" type="pres">
      <dgm:prSet presAssocID="{070F8978-BBDD-42F9-90EA-EFDB2E63D796}" presName="Accent" presStyleLbl="bgShp" presStyleIdx="3" presStyleCnt="4"/>
      <dgm:spPr/>
    </dgm:pt>
    <dgm:pt modelId="{1C817F9F-2DA7-414E-94D9-CD789368EA95}" type="pres">
      <dgm:prSet presAssocID="{070F8978-BBDD-42F9-90EA-EFDB2E63D796}" presName="Child4" presStyleLbl="node1" presStyleIdx="3" presStyleCnt="4" custScaleX="117969" custLinFactNeighborX="-12864" custLinFactNeighborY="10812">
        <dgm:presLayoutVars>
          <dgm:chMax val="0"/>
          <dgm:chPref val="0"/>
          <dgm:bulletEnabled val="1"/>
        </dgm:presLayoutVars>
      </dgm:prSet>
      <dgm:spPr/>
      <dgm:t>
        <a:bodyPr/>
        <a:lstStyle/>
        <a:p>
          <a:endParaRPr lang="en-US"/>
        </a:p>
      </dgm:t>
    </dgm:pt>
  </dgm:ptLst>
  <dgm:cxnLst>
    <dgm:cxn modelId="{164653CF-02DC-4460-8EE4-EFAB52D4563A}" type="presOf" srcId="{ABAA687D-F5BD-4694-99EC-C12A634BC790}" destId="{A77E4921-9E38-4F2E-83FA-52AD3D0A3159}" srcOrd="0" destOrd="0" presId="urn:microsoft.com/office/officeart/2011/layout/HexagonRadial"/>
    <dgm:cxn modelId="{8182D17E-8595-45B9-961F-C31B82A534CF}" type="presOf" srcId="{2A9BC08A-6E81-4B82-A63F-5FBBBEE5E583}" destId="{DDEB95AD-438C-4ECF-AE6A-8E6FC6DEFE4E}" srcOrd="0" destOrd="0" presId="urn:microsoft.com/office/officeart/2011/layout/HexagonRadial"/>
    <dgm:cxn modelId="{F0EC7B52-14E3-4C12-99A6-5A0A1704D31A}" srcId="{2A9BC08A-6E81-4B82-A63F-5FBBBEE5E583}" destId="{7771BCAA-4FF8-4AE7-9607-BAEF59E12DA8}" srcOrd="2" destOrd="0" parTransId="{494315D0-7EAB-4E88-BBC9-0D047024C4ED}" sibTransId="{D4AB16D2-21A4-4DB1-A65B-51B9753C668C}"/>
    <dgm:cxn modelId="{3EAEF810-F0BF-455F-BE74-419E0BE58556}" type="presOf" srcId="{7771BCAA-4FF8-4AE7-9607-BAEF59E12DA8}" destId="{21C52392-5A6C-4EA6-857F-25BC7BDD69C3}" srcOrd="0" destOrd="0" presId="urn:microsoft.com/office/officeart/2011/layout/HexagonRadial"/>
    <dgm:cxn modelId="{3C319AD8-8B33-441D-B0B4-1FFA88E8ECFD}" type="presOf" srcId="{B0C1C13D-8D91-469C-A7CB-B72D8C4E6080}" destId="{8D79AC20-94AE-4117-AD48-6F0203C2B2EB}" srcOrd="0" destOrd="0" presId="urn:microsoft.com/office/officeart/2011/layout/HexagonRadial"/>
    <dgm:cxn modelId="{B1828D83-4F5C-4D9C-820D-9DD4736FD4AA}" type="presOf" srcId="{070F8978-BBDD-42F9-90EA-EFDB2E63D796}" destId="{1C817F9F-2DA7-414E-94D9-CD789368EA95}" srcOrd="0" destOrd="0" presId="urn:microsoft.com/office/officeart/2011/layout/HexagonRadial"/>
    <dgm:cxn modelId="{D374B96C-DBFE-437F-96F8-272BD0A6F54D}" srcId="{2A9BC08A-6E81-4B82-A63F-5FBBBEE5E583}" destId="{070F8978-BBDD-42F9-90EA-EFDB2E63D796}" srcOrd="3" destOrd="0" parTransId="{29D34D1E-5297-4D74-98CA-615511B67E52}" sibTransId="{05A27F7F-463B-4377-8760-7BBCA55C91C5}"/>
    <dgm:cxn modelId="{B7FFAE8D-6889-42C4-B038-1B7601EFDD06}" srcId="{2A9BC08A-6E81-4B82-A63F-5FBBBEE5E583}" destId="{ABAA687D-F5BD-4694-99EC-C12A634BC790}" srcOrd="1"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49DC2F56-3C6D-4C20-8203-9AF497D91F99}" type="presOf" srcId="{09E827FB-5F0B-4330-A8FE-EE2E757B5EC3}" destId="{CF981117-2AD5-4AFB-811A-447A33154E46}" srcOrd="0" destOrd="0" presId="urn:microsoft.com/office/officeart/2011/layout/HexagonRadial"/>
    <dgm:cxn modelId="{2B463297-7302-45FF-80FA-FB76520F7B2C}" srcId="{2A9BC08A-6E81-4B82-A63F-5FBBBEE5E583}" destId="{09E827FB-5F0B-4330-A8FE-EE2E757B5EC3}" srcOrd="0" destOrd="0" parTransId="{5AF45CDB-0CCA-40F3-A8D9-293B7383887D}" sibTransId="{C3AC26E2-2051-41C0-A079-5681A0662C94}"/>
    <dgm:cxn modelId="{18399AAD-EB6F-46D9-B5DF-57D66EFE020A}" type="presParOf" srcId="{8D79AC20-94AE-4117-AD48-6F0203C2B2EB}" destId="{DDEB95AD-438C-4ECF-AE6A-8E6FC6DEFE4E}" srcOrd="0" destOrd="0" presId="urn:microsoft.com/office/officeart/2011/layout/HexagonRadial"/>
    <dgm:cxn modelId="{1DBB3C30-4BBA-4312-B86E-E6DBA780F0ED}" type="presParOf" srcId="{8D79AC20-94AE-4117-AD48-6F0203C2B2EB}" destId="{A639919E-B0EC-4263-8388-95ACDB08B376}" srcOrd="1" destOrd="0" presId="urn:microsoft.com/office/officeart/2011/layout/HexagonRadial"/>
    <dgm:cxn modelId="{3C8F5D68-5E6B-4922-BDAC-8BA2F4C28E0A}" type="presParOf" srcId="{A639919E-B0EC-4263-8388-95ACDB08B376}" destId="{A93D396E-6815-4377-9A85-B4AF7AA4EBC3}" srcOrd="0" destOrd="0" presId="urn:microsoft.com/office/officeart/2011/layout/HexagonRadial"/>
    <dgm:cxn modelId="{084B2B7A-B0A3-4277-BE5E-FDFA1CA3DC9E}" type="presParOf" srcId="{8D79AC20-94AE-4117-AD48-6F0203C2B2EB}" destId="{CF981117-2AD5-4AFB-811A-447A33154E46}" srcOrd="2" destOrd="0" presId="urn:microsoft.com/office/officeart/2011/layout/HexagonRadial"/>
    <dgm:cxn modelId="{FEACF535-E8A1-4C5C-96B9-7B0998352BF2}" type="presParOf" srcId="{8D79AC20-94AE-4117-AD48-6F0203C2B2EB}" destId="{11B153FB-92A4-4946-B3AF-F20BAAC53BBE}" srcOrd="3" destOrd="0" presId="urn:microsoft.com/office/officeart/2011/layout/HexagonRadial"/>
    <dgm:cxn modelId="{A13A2585-0074-4711-A688-DC1DE9EB61A5}" type="presParOf" srcId="{11B153FB-92A4-4946-B3AF-F20BAAC53BBE}" destId="{34D479DE-B65E-4604-A6A3-2CCD39165AFE}" srcOrd="0" destOrd="0" presId="urn:microsoft.com/office/officeart/2011/layout/HexagonRadial"/>
    <dgm:cxn modelId="{4105F2D7-AABB-4F0B-9781-C087B514CADA}" type="presParOf" srcId="{8D79AC20-94AE-4117-AD48-6F0203C2B2EB}" destId="{A77E4921-9E38-4F2E-83FA-52AD3D0A3159}" srcOrd="4" destOrd="0" presId="urn:microsoft.com/office/officeart/2011/layout/HexagonRadial"/>
    <dgm:cxn modelId="{503BFCD6-C186-4371-BB5A-103DBE9F16F0}" type="presParOf" srcId="{8D79AC20-94AE-4117-AD48-6F0203C2B2EB}" destId="{5ED406A2-ED8D-4309-8149-63A253612934}" srcOrd="5" destOrd="0" presId="urn:microsoft.com/office/officeart/2011/layout/HexagonRadial"/>
    <dgm:cxn modelId="{3459883D-DC7B-4737-A84C-1104C48E3BF0}" type="presParOf" srcId="{5ED406A2-ED8D-4309-8149-63A253612934}" destId="{3FF4B09F-CFC2-4608-801C-793562DD2A52}" srcOrd="0" destOrd="0" presId="urn:microsoft.com/office/officeart/2011/layout/HexagonRadial"/>
    <dgm:cxn modelId="{42BF3625-D7C2-477E-A614-04DB4898F52A}" type="presParOf" srcId="{8D79AC20-94AE-4117-AD48-6F0203C2B2EB}" destId="{21C52392-5A6C-4EA6-857F-25BC7BDD69C3}" srcOrd="6" destOrd="0" presId="urn:microsoft.com/office/officeart/2011/layout/HexagonRadial"/>
    <dgm:cxn modelId="{88D278DA-83DF-42EB-8DD3-990C9F6C7F21}" type="presParOf" srcId="{8D79AC20-94AE-4117-AD48-6F0203C2B2EB}" destId="{2DCBC335-5045-4B7C-810E-ED16051499A7}" srcOrd="7" destOrd="0" presId="urn:microsoft.com/office/officeart/2011/layout/HexagonRadial"/>
    <dgm:cxn modelId="{45C6432B-74A0-42B4-94DF-24665A18B6D0}" type="presParOf" srcId="{2DCBC335-5045-4B7C-810E-ED16051499A7}" destId="{FDD3B02E-7247-428D-844E-B352CA07513B}" srcOrd="0" destOrd="0" presId="urn:microsoft.com/office/officeart/2011/layout/HexagonRadial"/>
    <dgm:cxn modelId="{BB235A7D-E83F-4320-8F39-EF0E04CB8612}" type="presParOf" srcId="{8D79AC20-94AE-4117-AD48-6F0203C2B2EB}" destId="{1C817F9F-2DA7-414E-94D9-CD789368EA95}"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Поддршка на Локален екомонски развој </a:t>
          </a:r>
        </a:p>
        <a:p>
          <a:r>
            <a:rPr lang="mk-MK" b="1" dirty="0" smtClean="0">
              <a:latin typeface="Candara" panose="020E0502030303020204" pitchFamily="34" charset="0"/>
            </a:rPr>
            <a:t>1,850,000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Договорени услуги </a:t>
          </a:r>
          <a:r>
            <a:rPr lang="en-US" dirty="0" smtClean="0">
              <a:latin typeface="Candara" panose="020E0502030303020204" pitchFamily="34" charset="0"/>
            </a:rPr>
            <a:t>6</a:t>
          </a:r>
          <a:r>
            <a:rPr lang="mk-MK" dirty="0" smtClean="0">
              <a:latin typeface="Candara" panose="020E0502030303020204" pitchFamily="34" charset="0"/>
            </a:rPr>
            <a:t>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88210983-EB67-4CEF-B7C0-CB014037C581}">
      <dgm:prSet phldrT="[Text]"/>
      <dgm:spPr/>
      <dgm:t>
        <a:bodyPr/>
        <a:lstStyle/>
        <a:p>
          <a:r>
            <a:rPr lang="mk-MK" dirty="0" smtClean="0">
              <a:latin typeface="Candara" panose="020E0502030303020204" pitchFamily="34" charset="0"/>
            </a:rPr>
            <a:t>Трансфери до невладини организации </a:t>
          </a:r>
          <a:r>
            <a:rPr lang="mk-MK" dirty="0" smtClean="0">
              <a:latin typeface="Candara" panose="020E0502030303020204" pitchFamily="34" charset="0"/>
            </a:rPr>
            <a:t>50.000</a:t>
          </a:r>
          <a:endParaRPr lang="en-US" dirty="0">
            <a:latin typeface="Candara" panose="020E0502030303020204" pitchFamily="34" charset="0"/>
          </a:endParaRPr>
        </a:p>
      </dgm:t>
    </dgm:pt>
    <dgm:pt modelId="{4DE97171-5922-4E64-9821-C225FBEF32AF}" type="parTrans" cxnId="{6EDFFC36-9BF7-4355-9053-E0081CB86B51}">
      <dgm:prSet/>
      <dgm:spPr/>
      <dgm:t>
        <a:bodyPr/>
        <a:lstStyle/>
        <a:p>
          <a:endParaRPr lang="en-US"/>
        </a:p>
      </dgm:t>
    </dgm:pt>
    <dgm:pt modelId="{2A72DDA0-C762-4364-9690-A1A94054BAB8}" type="sibTrans" cxnId="{6EDFFC36-9BF7-4355-9053-E0081CB86B51}">
      <dgm:prSet/>
      <dgm:spPr/>
      <dgm:t>
        <a:bodyPr/>
        <a:lstStyle/>
        <a:p>
          <a:endParaRPr lang="en-US"/>
        </a:p>
      </dgm:t>
    </dgm:pt>
    <dgm:pt modelId="{53E5BF96-D11C-418D-9C41-ADE63EE2F82D}">
      <dgm:prSet phldrT="[Text]"/>
      <dgm:spPr/>
      <dgm:t>
        <a:bodyPr/>
        <a:lstStyle/>
        <a:p>
          <a:r>
            <a:rPr lang="mk-MK" dirty="0" smtClean="0">
              <a:latin typeface="Candara" panose="020E0502030303020204" pitchFamily="34" charset="0"/>
            </a:rPr>
            <a:t>Разни трансфери </a:t>
          </a:r>
          <a:r>
            <a:rPr lang="mk-MK" dirty="0" smtClean="0">
              <a:latin typeface="Candara" panose="020E0502030303020204" pitchFamily="34" charset="0"/>
            </a:rPr>
            <a:t>1</a:t>
          </a:r>
          <a:r>
            <a:rPr lang="en-US" dirty="0" smtClean="0">
              <a:latin typeface="Candara" panose="020E0502030303020204" pitchFamily="34" charset="0"/>
            </a:rPr>
            <a:t>,</a:t>
          </a:r>
          <a:r>
            <a:rPr lang="mk-MK" dirty="0" smtClean="0">
              <a:latin typeface="Candara" panose="020E0502030303020204" pitchFamily="34" charset="0"/>
            </a:rPr>
            <a:t>20</a:t>
          </a:r>
          <a:r>
            <a:rPr lang="en-US" dirty="0" smtClean="0">
              <a:latin typeface="Candara" panose="020E0502030303020204" pitchFamily="34" charset="0"/>
            </a:rPr>
            <a:t>0,000</a:t>
          </a:r>
          <a:endParaRPr lang="en-US" dirty="0">
            <a:latin typeface="Candara" panose="020E0502030303020204" pitchFamily="34" charset="0"/>
          </a:endParaRPr>
        </a:p>
      </dgm:t>
    </dgm:pt>
    <dgm:pt modelId="{16AD8F22-3284-4644-B7A4-11FD182734A9}" type="parTrans" cxnId="{2A2F469E-393D-4BB9-92DA-83FEF878983B}">
      <dgm:prSet/>
      <dgm:spPr/>
      <dgm:t>
        <a:bodyPr/>
        <a:lstStyle/>
        <a:p>
          <a:endParaRPr lang="en-US"/>
        </a:p>
      </dgm:t>
    </dgm:pt>
    <dgm:pt modelId="{6236E23A-4A78-445B-AC26-6C52B4CBC2D6}" type="sibTrans" cxnId="{2A2F469E-393D-4BB9-92DA-83FEF878983B}">
      <dgm:prSet/>
      <dgm:spPr/>
      <dgm:t>
        <a:bodyPr/>
        <a:lstStyle/>
        <a:p>
          <a:endParaRPr lang="en-US"/>
        </a:p>
      </dgm:t>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LinFactNeighborX="-11197" custLinFactNeighborY="-311">
        <dgm:presLayoutVars>
          <dgm:bulletEnabled val="1"/>
        </dgm:presLayoutVars>
      </dgm:prSet>
      <dgm:spPr/>
      <dgm:t>
        <a:bodyPr/>
        <a:lstStyle/>
        <a:p>
          <a:endParaRPr lang="en-US"/>
        </a:p>
      </dgm:t>
    </dgm:pt>
  </dgm:ptLst>
  <dgm:cxnLst>
    <dgm:cxn modelId="{2A2F469E-393D-4BB9-92DA-83FEF878983B}" srcId="{2A9BC08A-6E81-4B82-A63F-5FBBBEE5E583}" destId="{53E5BF96-D11C-418D-9C41-ADE63EE2F82D}" srcOrd="2" destOrd="0" parTransId="{16AD8F22-3284-4644-B7A4-11FD182734A9}" sibTransId="{6236E23A-4A78-445B-AC26-6C52B4CBC2D6}"/>
    <dgm:cxn modelId="{880F0511-E47A-473C-BDD3-4D357F87D604}" type="presOf" srcId="{ABAA687D-F5BD-4694-99EC-C12A634BC790}" destId="{209DDB1C-16CD-42A8-AAD4-B376BB687C09}" srcOrd="0" destOrd="1" presId="urn:microsoft.com/office/officeart/2005/8/layout/rings+Icon"/>
    <dgm:cxn modelId="{4C939731-9510-4B27-8F40-7F2197C49BCE}" type="presOf" srcId="{88210983-EB67-4CEF-B7C0-CB014037C581}" destId="{209DDB1C-16CD-42A8-AAD4-B376BB687C09}" srcOrd="0" destOrd="2" presId="urn:microsoft.com/office/officeart/2005/8/layout/rings+Icon"/>
    <dgm:cxn modelId="{6EDFFC36-9BF7-4355-9053-E0081CB86B51}" srcId="{2A9BC08A-6E81-4B82-A63F-5FBBBEE5E583}" destId="{88210983-EB67-4CEF-B7C0-CB014037C581}" srcOrd="1" destOrd="0" parTransId="{4DE97171-5922-4E64-9821-C225FBEF32AF}" sibTransId="{2A72DDA0-C762-4364-9690-A1A94054BAB8}"/>
    <dgm:cxn modelId="{B7FFAE8D-6889-42C4-B038-1B7601EFDD06}" srcId="{2A9BC08A-6E81-4B82-A63F-5FBBBEE5E583}" destId="{ABAA687D-F5BD-4694-99EC-C12A634BC790}" srcOrd="0" destOrd="0" parTransId="{988A5BF7-F8E0-4261-BC0C-D33C36D141EB}" sibTransId="{B589E523-B507-4818-97C8-FBD43193CB9F}"/>
    <dgm:cxn modelId="{70B6E043-66CC-49D4-9D0A-9C34244BC945}" type="presOf" srcId="{2A9BC08A-6E81-4B82-A63F-5FBBBEE5E583}" destId="{209DDB1C-16CD-42A8-AAD4-B376BB687C09}" srcOrd="0" destOrd="0" presId="urn:microsoft.com/office/officeart/2005/8/layout/rings+Icon"/>
    <dgm:cxn modelId="{3694C4AD-5A57-4FF7-9686-85A38E15A89D}" type="presOf" srcId="{B0C1C13D-8D91-469C-A7CB-B72D8C4E6080}" destId="{217F95FE-C12D-4891-BCB7-1E76643671E8}" srcOrd="0" destOrd="0"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F7151A2F-16B0-4028-82CC-C4C4DA2C0468}" type="presOf" srcId="{53E5BF96-D11C-418D-9C41-ADE63EE2F82D}" destId="{209DDB1C-16CD-42A8-AAD4-B376BB687C09}" srcOrd="0" destOrd="3" presId="urn:microsoft.com/office/officeart/2005/8/layout/rings+Icon"/>
    <dgm:cxn modelId="{E37C074A-37F7-417A-8F6C-F261F13F4D87}"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Уредување на градежно земјиште</a:t>
          </a:r>
        </a:p>
        <a:p>
          <a:r>
            <a:rPr lang="mk-MK" b="1" dirty="0" smtClean="0">
              <a:latin typeface="Candara" panose="020E0502030303020204" pitchFamily="34" charset="0"/>
            </a:rPr>
            <a:t>1.</a:t>
          </a:r>
          <a:r>
            <a:rPr lang="en-US" b="1" dirty="0" smtClean="0">
              <a:latin typeface="Candara" panose="020E0502030303020204" pitchFamily="34" charset="0"/>
            </a:rPr>
            <a:t>30</a:t>
          </a:r>
          <a:r>
            <a:rPr lang="mk-MK" b="1" dirty="0" smtClean="0">
              <a:latin typeface="Candara" panose="020E0502030303020204" pitchFamily="34" charset="0"/>
            </a:rPr>
            <a:t>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F603F1AC-46AB-4B0C-97EA-7094F79F8973}" type="pres">
      <dgm:prSet presAssocID="{B0C1C13D-8D91-469C-A7CB-B72D8C4E6080}" presName="Name0" presStyleCnt="0">
        <dgm:presLayoutVars>
          <dgm:chMax val="7"/>
          <dgm:dir/>
          <dgm:resizeHandles val="exact"/>
        </dgm:presLayoutVars>
      </dgm:prSet>
      <dgm:spPr/>
      <dgm:t>
        <a:bodyPr/>
        <a:lstStyle/>
        <a:p>
          <a:endParaRPr lang="en-US"/>
        </a:p>
      </dgm:t>
    </dgm:pt>
    <dgm:pt modelId="{92FE2A85-1EF8-4923-AEEC-0CCAB4D1286F}" type="pres">
      <dgm:prSet presAssocID="{B0C1C13D-8D91-469C-A7CB-B72D8C4E6080}" presName="ellipse1" presStyleLbl="vennNode1" presStyleIdx="0" presStyleCnt="1" custScaleY="126255" custLinFactNeighborX="-3101" custLinFactNeighborY="21057">
        <dgm:presLayoutVars>
          <dgm:bulletEnabled val="1"/>
        </dgm:presLayoutVars>
      </dgm:prSet>
      <dgm:spPr/>
      <dgm:t>
        <a:bodyPr/>
        <a:lstStyle/>
        <a:p>
          <a:endParaRPr lang="en-US"/>
        </a:p>
      </dgm:t>
    </dgm:pt>
  </dgm:ptLst>
  <dgm:cxnLst>
    <dgm:cxn modelId="{61F86BB1-A956-434B-94CC-2D52B0681E6E}" type="presOf" srcId="{2A9BC08A-6E81-4B82-A63F-5FBBBEE5E583}" destId="{92FE2A85-1EF8-4923-AEEC-0CCAB4D1286F}" srcOrd="0" destOrd="0"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0F9505A3-108A-411A-A18B-6125E411FBD5}" type="presOf" srcId="{B0C1C13D-8D91-469C-A7CB-B72D8C4E6080}" destId="{F603F1AC-46AB-4B0C-97EA-7094F79F8973}" srcOrd="0" destOrd="0" presId="urn:microsoft.com/office/officeart/2005/8/layout/rings+Icon"/>
    <dgm:cxn modelId="{C86D08ED-9546-4CE9-B287-6F652775CBCA}" type="presParOf" srcId="{F603F1AC-46AB-4B0C-97EA-7094F79F8973}" destId="{92FE2A85-1EF8-4923-AEEC-0CCAB4D1286F}" srcOrd="0"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Поттикнување на развој на туризмот</a:t>
          </a:r>
        </a:p>
        <a:p>
          <a:r>
            <a:rPr lang="mk-MK" b="1" dirty="0" smtClean="0">
              <a:latin typeface="Candara" panose="020E0502030303020204" pitchFamily="34" charset="0"/>
            </a:rPr>
            <a:t>10</a:t>
          </a:r>
          <a:r>
            <a:rPr lang="en-US" b="1" dirty="0" smtClean="0">
              <a:latin typeface="Candara" panose="020E0502030303020204" pitchFamily="34" charset="0"/>
            </a:rPr>
            <a:t>0</a:t>
          </a:r>
          <a:r>
            <a:rPr lang="mk-MK" b="1" dirty="0" smtClean="0">
              <a:latin typeface="Candara" panose="020E0502030303020204" pitchFamily="34" charset="0"/>
            </a:rPr>
            <a:t>.000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D0149B1-DC1A-494D-921D-79E514EA99E1}">
      <dgm:prSet phldrT="[Text]"/>
      <dgm:spPr/>
      <dgm:t>
        <a:bodyPr/>
        <a:lstStyle/>
        <a:p>
          <a:r>
            <a:rPr lang="mk-MK" dirty="0" smtClean="0">
              <a:latin typeface="Candara" panose="020E0502030303020204" pitchFamily="34" charset="0"/>
            </a:rPr>
            <a:t>Субвенции и трасфери </a:t>
          </a:r>
          <a:r>
            <a:rPr lang="mk-MK" dirty="0" smtClean="0">
              <a:latin typeface="Candara" panose="020E0502030303020204" pitchFamily="34" charset="0"/>
            </a:rPr>
            <a:t>10</a:t>
          </a:r>
          <a:r>
            <a:rPr lang="en-US" dirty="0" smtClean="0">
              <a:latin typeface="Candara" panose="020E0502030303020204" pitchFamily="34" charset="0"/>
            </a:rPr>
            <a:t>0</a:t>
          </a:r>
          <a:r>
            <a:rPr lang="mk-MK" dirty="0" smtClean="0">
              <a:latin typeface="Candara" panose="020E0502030303020204" pitchFamily="34" charset="0"/>
            </a:rPr>
            <a:t>.000</a:t>
          </a:r>
          <a:endParaRPr lang="en-US" dirty="0">
            <a:latin typeface="Candara" panose="020E0502030303020204" pitchFamily="34" charset="0"/>
          </a:endParaRPr>
        </a:p>
      </dgm:t>
    </dgm:pt>
    <dgm:pt modelId="{589970CB-A002-4974-8EC4-205326EE17CF}" type="parTrans" cxnId="{2DB51A22-A983-4133-A57A-A5D548C22121}">
      <dgm:prSet/>
      <dgm:spPr/>
      <dgm:t>
        <a:bodyPr/>
        <a:lstStyle/>
        <a:p>
          <a:endParaRPr lang="en-US"/>
        </a:p>
      </dgm:t>
    </dgm:pt>
    <dgm:pt modelId="{DC33A3FA-F2AF-4BD4-82EF-48601F6B4FA5}" type="sibTrans" cxnId="{2DB51A22-A983-4133-A57A-A5D548C22121}">
      <dgm:prSet/>
      <dgm:spPr/>
      <dgm:t>
        <a:bodyPr/>
        <a:lstStyle/>
        <a:p>
          <a:endParaRPr lang="en-US"/>
        </a:p>
      </dgm:t>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ScaleX="299031" custLinFactNeighborX="30210" custLinFactNeighborY="15260">
        <dgm:presLayoutVars>
          <dgm:bulletEnabled val="1"/>
        </dgm:presLayoutVars>
      </dgm:prSet>
      <dgm:spPr/>
      <dgm:t>
        <a:bodyPr/>
        <a:lstStyle/>
        <a:p>
          <a:endParaRPr lang="en-US"/>
        </a:p>
      </dgm:t>
    </dgm:pt>
  </dgm:ptLst>
  <dgm:cxnLst>
    <dgm:cxn modelId="{F7E4CD73-88AF-4B3C-85DF-FF1E10B0312C}" type="presOf" srcId="{2A9BC08A-6E81-4B82-A63F-5FBBBEE5E583}" destId="{209DDB1C-16CD-42A8-AAD4-B376BB687C09}" srcOrd="0" destOrd="0" presId="urn:microsoft.com/office/officeart/2005/8/layout/rings+Icon"/>
    <dgm:cxn modelId="{66C59D3D-41CA-4344-92F6-C175FD54277E}" type="presOf" srcId="{0D0149B1-DC1A-494D-921D-79E514EA99E1}" destId="{209DDB1C-16CD-42A8-AAD4-B376BB687C09}" srcOrd="0" destOrd="1"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642C0DF8-FCB1-4B3B-A118-5E84E7F789B8}" type="presOf" srcId="{B0C1C13D-8D91-469C-A7CB-B72D8C4E6080}" destId="{217F95FE-C12D-4891-BCB7-1E76643671E8}" srcOrd="0" destOrd="0" presId="urn:microsoft.com/office/officeart/2005/8/layout/rings+Icon"/>
    <dgm:cxn modelId="{2DB51A22-A983-4133-A57A-A5D548C22121}" srcId="{2A9BC08A-6E81-4B82-A63F-5FBBBEE5E583}" destId="{0D0149B1-DC1A-494D-921D-79E514EA99E1}" srcOrd="0" destOrd="0" parTransId="{589970CB-A002-4974-8EC4-205326EE17CF}" sibTransId="{DC33A3FA-F2AF-4BD4-82EF-48601F6B4FA5}"/>
    <dgm:cxn modelId="{895C2B8A-E9AA-49BC-9FD8-E1A14255D7A3}"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8403CC-7478-4C3C-8E04-423AE9ED538B}" type="doc">
      <dgm:prSet loTypeId="urn:microsoft.com/office/officeart/2005/8/layout/gear1" loCatId="cycle" qsTypeId="urn:microsoft.com/office/officeart/2005/8/quickstyle/3d3" qsCatId="3D" csTypeId="urn:microsoft.com/office/officeart/2005/8/colors/accent1_2" csCatId="accent1" phldr="1"/>
      <dgm:spPr/>
      <dgm:t>
        <a:bodyPr/>
        <a:lstStyle/>
        <a:p>
          <a:endParaRPr lang="en-US"/>
        </a:p>
      </dgm:t>
    </dgm:pt>
    <dgm:pt modelId="{66F440B1-BCDC-4154-9747-7A677D5CF5DC}">
      <dgm:prSet phldrT="[Text]" custT="1"/>
      <dgm:spPr/>
      <dgm:t>
        <a:bodyPr/>
        <a:lstStyle/>
        <a:p>
          <a:r>
            <a:rPr lang="mk-MK" sz="1200" dirty="0" smtClean="0">
              <a:latin typeface="Candara" panose="020E0502030303020204" pitchFamily="34" charset="0"/>
            </a:rPr>
            <a:t>Одржување на урбана опрема </a:t>
          </a:r>
          <a:r>
            <a:rPr lang="mk-MK" sz="1200" dirty="0" smtClean="0">
              <a:latin typeface="Candara" panose="020E0502030303020204" pitchFamily="34" charset="0"/>
            </a:rPr>
            <a:t>5</a:t>
          </a:r>
          <a:r>
            <a:rPr lang="en-US" sz="1200" dirty="0" smtClean="0">
              <a:latin typeface="Candara" panose="020E0502030303020204" pitchFamily="34" charset="0"/>
            </a:rPr>
            <a:t>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4E3841BE-5456-437F-8D7F-EC0C031B6B31}" type="parTrans" cxnId="{EC84FBC5-D5E7-4E1D-814F-5B65A9C69FE4}">
      <dgm:prSet/>
      <dgm:spPr/>
      <dgm:t>
        <a:bodyPr/>
        <a:lstStyle/>
        <a:p>
          <a:endParaRPr lang="en-US"/>
        </a:p>
      </dgm:t>
    </dgm:pt>
    <dgm:pt modelId="{8188D785-4F03-4A4B-B532-06B2FC9DDC23}" type="sibTrans" cxnId="{EC84FBC5-D5E7-4E1D-814F-5B65A9C69FE4}">
      <dgm:prSet/>
      <dgm:spPr/>
      <dgm:t>
        <a:bodyPr/>
        <a:lstStyle/>
        <a:p>
          <a:endParaRPr lang="en-US"/>
        </a:p>
      </dgm:t>
    </dgm:pt>
    <dgm:pt modelId="{C100CEE0-5D21-4FEE-85FA-A1170CE7D9F8}">
      <dgm:prSet phldrT="[Text]" custT="1"/>
      <dgm:spPr/>
      <dgm:t>
        <a:bodyPr/>
        <a:lstStyle/>
        <a:p>
          <a:r>
            <a:rPr lang="mk-MK" sz="1000" dirty="0" smtClean="0">
              <a:latin typeface="Candara" panose="020E0502030303020204" pitchFamily="34" charset="0"/>
            </a:rPr>
            <a:t>Јавно осветлување </a:t>
          </a:r>
          <a:r>
            <a:rPr lang="mk-MK" sz="1000" dirty="0" smtClean="0">
              <a:latin typeface="Candara" panose="020E0502030303020204" pitchFamily="34" charset="0"/>
            </a:rPr>
            <a:t>4,643,000</a:t>
          </a:r>
          <a:endParaRPr lang="en-US" sz="1000" dirty="0">
            <a:latin typeface="Candara" panose="020E0502030303020204" pitchFamily="34" charset="0"/>
          </a:endParaRPr>
        </a:p>
      </dgm:t>
    </dgm:pt>
    <dgm:pt modelId="{40320D9C-A324-4100-A548-67BC1417E905}" type="parTrans" cxnId="{A558E5BE-BBE3-4172-9CEA-625CD909ACE3}">
      <dgm:prSet/>
      <dgm:spPr/>
      <dgm:t>
        <a:bodyPr/>
        <a:lstStyle/>
        <a:p>
          <a:endParaRPr lang="en-US"/>
        </a:p>
      </dgm:t>
    </dgm:pt>
    <dgm:pt modelId="{077BC398-CC85-4A35-88BE-FFCF1D3580E7}" type="sibTrans" cxnId="{A558E5BE-BBE3-4172-9CEA-625CD909ACE3}">
      <dgm:prSet/>
      <dgm:spPr/>
      <dgm:t>
        <a:bodyPr/>
        <a:lstStyle/>
        <a:p>
          <a:endParaRPr lang="en-US"/>
        </a:p>
      </dgm:t>
    </dgm:pt>
    <dgm:pt modelId="{D2530DF0-4D13-42D5-9ADD-E3EB4439E5CC}">
      <dgm:prSet phldrT="[Text]" custT="1"/>
      <dgm:spPr/>
      <dgm:t>
        <a:bodyPr/>
        <a:lstStyle/>
        <a:p>
          <a:r>
            <a:rPr lang="mk-MK" sz="1000" dirty="0" smtClean="0">
              <a:latin typeface="Candara" panose="020E0502030303020204" pitchFamily="34" charset="0"/>
            </a:rPr>
            <a:t>Одведување и пречистување на отпадни води </a:t>
          </a:r>
          <a:r>
            <a:rPr lang="mk-MK" sz="1000" dirty="0" smtClean="0">
              <a:latin typeface="Candara" panose="020E0502030303020204" pitchFamily="34" charset="0"/>
            </a:rPr>
            <a:t>5</a:t>
          </a:r>
          <a:r>
            <a:rPr lang="en-US" sz="1000" dirty="0" smtClean="0">
              <a:latin typeface="Candara" panose="020E0502030303020204" pitchFamily="34" charset="0"/>
            </a:rPr>
            <a:t>0</a:t>
          </a:r>
          <a:r>
            <a:rPr lang="mk-MK" sz="1000" dirty="0" smtClean="0">
              <a:latin typeface="Candara" panose="020E0502030303020204" pitchFamily="34" charset="0"/>
            </a:rPr>
            <a:t>.000</a:t>
          </a:r>
          <a:endParaRPr lang="en-US" sz="1000" dirty="0">
            <a:latin typeface="Candara" panose="020E0502030303020204" pitchFamily="34" charset="0"/>
          </a:endParaRPr>
        </a:p>
      </dgm:t>
    </dgm:pt>
    <dgm:pt modelId="{2762A269-F772-403D-9C40-65FE09DAF77E}" type="parTrans" cxnId="{C91E3B84-4D8F-4300-BB46-FEA2D7ACA4B8}">
      <dgm:prSet/>
      <dgm:spPr/>
      <dgm:t>
        <a:bodyPr/>
        <a:lstStyle/>
        <a:p>
          <a:endParaRPr lang="en-US"/>
        </a:p>
      </dgm:t>
    </dgm:pt>
    <dgm:pt modelId="{729ECC5B-D86B-4B16-8693-C52C784E0333}" type="sibTrans" cxnId="{C91E3B84-4D8F-4300-BB46-FEA2D7ACA4B8}">
      <dgm:prSet/>
      <dgm:spPr/>
      <dgm:t>
        <a:bodyPr/>
        <a:lstStyle/>
        <a:p>
          <a:endParaRPr lang="en-US"/>
        </a:p>
      </dgm:t>
    </dgm:pt>
    <dgm:pt modelId="{17D830FE-34E3-4540-8297-DFE82EFE0B35}" type="pres">
      <dgm:prSet presAssocID="{358403CC-7478-4C3C-8E04-423AE9ED538B}" presName="composite" presStyleCnt="0">
        <dgm:presLayoutVars>
          <dgm:chMax val="3"/>
          <dgm:animLvl val="lvl"/>
          <dgm:resizeHandles val="exact"/>
        </dgm:presLayoutVars>
      </dgm:prSet>
      <dgm:spPr/>
      <dgm:t>
        <a:bodyPr/>
        <a:lstStyle/>
        <a:p>
          <a:endParaRPr lang="en-US"/>
        </a:p>
      </dgm:t>
    </dgm:pt>
    <dgm:pt modelId="{88AE4514-9064-482D-BED9-076D93697BB4}" type="pres">
      <dgm:prSet presAssocID="{66F440B1-BCDC-4154-9747-7A677D5CF5DC}" presName="gear1" presStyleLbl="node1" presStyleIdx="0" presStyleCnt="3">
        <dgm:presLayoutVars>
          <dgm:chMax val="1"/>
          <dgm:bulletEnabled val="1"/>
        </dgm:presLayoutVars>
      </dgm:prSet>
      <dgm:spPr/>
      <dgm:t>
        <a:bodyPr/>
        <a:lstStyle/>
        <a:p>
          <a:endParaRPr lang="en-US"/>
        </a:p>
      </dgm:t>
    </dgm:pt>
    <dgm:pt modelId="{D994647E-F072-45DE-8A1F-CE822D0AAF38}" type="pres">
      <dgm:prSet presAssocID="{66F440B1-BCDC-4154-9747-7A677D5CF5DC}" presName="gear1srcNode" presStyleLbl="node1" presStyleIdx="0" presStyleCnt="3"/>
      <dgm:spPr/>
      <dgm:t>
        <a:bodyPr/>
        <a:lstStyle/>
        <a:p>
          <a:endParaRPr lang="en-US"/>
        </a:p>
      </dgm:t>
    </dgm:pt>
    <dgm:pt modelId="{6D0ABD46-F07F-4295-BCF4-36A0F44D7F41}" type="pres">
      <dgm:prSet presAssocID="{66F440B1-BCDC-4154-9747-7A677D5CF5DC}" presName="gear1dstNode" presStyleLbl="node1" presStyleIdx="0" presStyleCnt="3"/>
      <dgm:spPr/>
      <dgm:t>
        <a:bodyPr/>
        <a:lstStyle/>
        <a:p>
          <a:endParaRPr lang="en-US"/>
        </a:p>
      </dgm:t>
    </dgm:pt>
    <dgm:pt modelId="{566B9336-E194-4CE3-BB0C-BCCE1DBCC778}" type="pres">
      <dgm:prSet presAssocID="{C100CEE0-5D21-4FEE-85FA-A1170CE7D9F8}" presName="gear2" presStyleLbl="node1" presStyleIdx="1" presStyleCnt="3">
        <dgm:presLayoutVars>
          <dgm:chMax val="1"/>
          <dgm:bulletEnabled val="1"/>
        </dgm:presLayoutVars>
      </dgm:prSet>
      <dgm:spPr/>
      <dgm:t>
        <a:bodyPr/>
        <a:lstStyle/>
        <a:p>
          <a:endParaRPr lang="en-US"/>
        </a:p>
      </dgm:t>
    </dgm:pt>
    <dgm:pt modelId="{456C9FAC-6007-43DE-9555-25003A04035F}" type="pres">
      <dgm:prSet presAssocID="{C100CEE0-5D21-4FEE-85FA-A1170CE7D9F8}" presName="gear2srcNode" presStyleLbl="node1" presStyleIdx="1" presStyleCnt="3"/>
      <dgm:spPr/>
      <dgm:t>
        <a:bodyPr/>
        <a:lstStyle/>
        <a:p>
          <a:endParaRPr lang="en-US"/>
        </a:p>
      </dgm:t>
    </dgm:pt>
    <dgm:pt modelId="{A5096AC5-DAC3-4B91-B847-30A5102AEA51}" type="pres">
      <dgm:prSet presAssocID="{C100CEE0-5D21-4FEE-85FA-A1170CE7D9F8}" presName="gear2dstNode" presStyleLbl="node1" presStyleIdx="1" presStyleCnt="3"/>
      <dgm:spPr/>
      <dgm:t>
        <a:bodyPr/>
        <a:lstStyle/>
        <a:p>
          <a:endParaRPr lang="en-US"/>
        </a:p>
      </dgm:t>
    </dgm:pt>
    <dgm:pt modelId="{5C212111-F886-46DA-A285-DE86280B9DDA}" type="pres">
      <dgm:prSet presAssocID="{D2530DF0-4D13-42D5-9ADD-E3EB4439E5CC}" presName="gear3" presStyleLbl="node1" presStyleIdx="2" presStyleCnt="3"/>
      <dgm:spPr/>
      <dgm:t>
        <a:bodyPr/>
        <a:lstStyle/>
        <a:p>
          <a:endParaRPr lang="en-US"/>
        </a:p>
      </dgm:t>
    </dgm:pt>
    <dgm:pt modelId="{78104B78-9511-461A-8253-C685F5591918}" type="pres">
      <dgm:prSet presAssocID="{D2530DF0-4D13-42D5-9ADD-E3EB4439E5CC}" presName="gear3tx" presStyleLbl="node1" presStyleIdx="2" presStyleCnt="3">
        <dgm:presLayoutVars>
          <dgm:chMax val="1"/>
          <dgm:bulletEnabled val="1"/>
        </dgm:presLayoutVars>
      </dgm:prSet>
      <dgm:spPr/>
      <dgm:t>
        <a:bodyPr/>
        <a:lstStyle/>
        <a:p>
          <a:endParaRPr lang="en-US"/>
        </a:p>
      </dgm:t>
    </dgm:pt>
    <dgm:pt modelId="{02E53285-4539-4406-B81B-D033E3199C45}" type="pres">
      <dgm:prSet presAssocID="{D2530DF0-4D13-42D5-9ADD-E3EB4439E5CC}" presName="gear3srcNode" presStyleLbl="node1" presStyleIdx="2" presStyleCnt="3"/>
      <dgm:spPr/>
      <dgm:t>
        <a:bodyPr/>
        <a:lstStyle/>
        <a:p>
          <a:endParaRPr lang="en-US"/>
        </a:p>
      </dgm:t>
    </dgm:pt>
    <dgm:pt modelId="{26BDB442-5153-4B15-AADA-736D2BB1648E}" type="pres">
      <dgm:prSet presAssocID="{D2530DF0-4D13-42D5-9ADD-E3EB4439E5CC}" presName="gear3dstNode" presStyleLbl="node1" presStyleIdx="2" presStyleCnt="3"/>
      <dgm:spPr/>
      <dgm:t>
        <a:bodyPr/>
        <a:lstStyle/>
        <a:p>
          <a:endParaRPr lang="en-US"/>
        </a:p>
      </dgm:t>
    </dgm:pt>
    <dgm:pt modelId="{3A75AECD-93DE-4FA5-94CE-B2366CF4876D}" type="pres">
      <dgm:prSet presAssocID="{8188D785-4F03-4A4B-B532-06B2FC9DDC23}" presName="connector1" presStyleLbl="sibTrans2D1" presStyleIdx="0" presStyleCnt="3"/>
      <dgm:spPr/>
      <dgm:t>
        <a:bodyPr/>
        <a:lstStyle/>
        <a:p>
          <a:endParaRPr lang="en-US"/>
        </a:p>
      </dgm:t>
    </dgm:pt>
    <dgm:pt modelId="{845A6CFE-90FE-45C2-B601-9D7ADD395195}" type="pres">
      <dgm:prSet presAssocID="{077BC398-CC85-4A35-88BE-FFCF1D3580E7}" presName="connector2" presStyleLbl="sibTrans2D1" presStyleIdx="1" presStyleCnt="3"/>
      <dgm:spPr/>
      <dgm:t>
        <a:bodyPr/>
        <a:lstStyle/>
        <a:p>
          <a:endParaRPr lang="en-US"/>
        </a:p>
      </dgm:t>
    </dgm:pt>
    <dgm:pt modelId="{BB031626-B582-4370-8800-86E576103E91}" type="pres">
      <dgm:prSet presAssocID="{729ECC5B-D86B-4B16-8693-C52C784E0333}" presName="connector3" presStyleLbl="sibTrans2D1" presStyleIdx="2" presStyleCnt="3"/>
      <dgm:spPr/>
      <dgm:t>
        <a:bodyPr/>
        <a:lstStyle/>
        <a:p>
          <a:endParaRPr lang="en-US"/>
        </a:p>
      </dgm:t>
    </dgm:pt>
  </dgm:ptLst>
  <dgm:cxnLst>
    <dgm:cxn modelId="{A6D044D9-F7C1-4AB6-99E8-FE8B4D85FC55}" type="presOf" srcId="{729ECC5B-D86B-4B16-8693-C52C784E0333}" destId="{BB031626-B582-4370-8800-86E576103E91}" srcOrd="0" destOrd="0" presId="urn:microsoft.com/office/officeart/2005/8/layout/gear1"/>
    <dgm:cxn modelId="{A17FF85F-1A2D-4AD8-A2BE-19CEAFEA4B26}" type="presOf" srcId="{C100CEE0-5D21-4FEE-85FA-A1170CE7D9F8}" destId="{456C9FAC-6007-43DE-9555-25003A04035F}" srcOrd="1" destOrd="0" presId="urn:microsoft.com/office/officeart/2005/8/layout/gear1"/>
    <dgm:cxn modelId="{E71E1723-BE1D-430E-82CE-9FC85758362C}" type="presOf" srcId="{D2530DF0-4D13-42D5-9ADD-E3EB4439E5CC}" destId="{26BDB442-5153-4B15-AADA-736D2BB1648E}" srcOrd="3" destOrd="0" presId="urn:microsoft.com/office/officeart/2005/8/layout/gear1"/>
    <dgm:cxn modelId="{1099B1C0-33D4-4B2F-AA98-F611E8A93DB6}" type="presOf" srcId="{C100CEE0-5D21-4FEE-85FA-A1170CE7D9F8}" destId="{566B9336-E194-4CE3-BB0C-BCCE1DBCC778}" srcOrd="0" destOrd="0" presId="urn:microsoft.com/office/officeart/2005/8/layout/gear1"/>
    <dgm:cxn modelId="{A71342F8-E3B0-4FC2-ADF0-C012074EC472}" type="presOf" srcId="{66F440B1-BCDC-4154-9747-7A677D5CF5DC}" destId="{88AE4514-9064-482D-BED9-076D93697BB4}" srcOrd="0" destOrd="0" presId="urn:microsoft.com/office/officeart/2005/8/layout/gear1"/>
    <dgm:cxn modelId="{D456A2F1-1277-49EA-B6FE-CBCB4D532D91}" type="presOf" srcId="{66F440B1-BCDC-4154-9747-7A677D5CF5DC}" destId="{6D0ABD46-F07F-4295-BCF4-36A0F44D7F41}" srcOrd="2" destOrd="0" presId="urn:microsoft.com/office/officeart/2005/8/layout/gear1"/>
    <dgm:cxn modelId="{5BE52C25-D397-46FA-A7D5-D5EDF5975F5B}" type="presOf" srcId="{358403CC-7478-4C3C-8E04-423AE9ED538B}" destId="{17D830FE-34E3-4540-8297-DFE82EFE0B35}" srcOrd="0" destOrd="0" presId="urn:microsoft.com/office/officeart/2005/8/layout/gear1"/>
    <dgm:cxn modelId="{47165BD5-42F2-469D-8F3A-0B581A501FDA}" type="presOf" srcId="{D2530DF0-4D13-42D5-9ADD-E3EB4439E5CC}" destId="{02E53285-4539-4406-B81B-D033E3199C45}" srcOrd="2" destOrd="0" presId="urn:microsoft.com/office/officeart/2005/8/layout/gear1"/>
    <dgm:cxn modelId="{744B450E-2655-4F6C-AA05-2A19B25C8052}" type="presOf" srcId="{C100CEE0-5D21-4FEE-85FA-A1170CE7D9F8}" destId="{A5096AC5-DAC3-4B91-B847-30A5102AEA51}" srcOrd="2" destOrd="0" presId="urn:microsoft.com/office/officeart/2005/8/layout/gear1"/>
    <dgm:cxn modelId="{C91E3B84-4D8F-4300-BB46-FEA2D7ACA4B8}" srcId="{358403CC-7478-4C3C-8E04-423AE9ED538B}" destId="{D2530DF0-4D13-42D5-9ADD-E3EB4439E5CC}" srcOrd="2" destOrd="0" parTransId="{2762A269-F772-403D-9C40-65FE09DAF77E}" sibTransId="{729ECC5B-D86B-4B16-8693-C52C784E0333}"/>
    <dgm:cxn modelId="{9A511346-3091-4930-B9D3-D03B1C6F4453}" type="presOf" srcId="{8188D785-4F03-4A4B-B532-06B2FC9DDC23}" destId="{3A75AECD-93DE-4FA5-94CE-B2366CF4876D}" srcOrd="0" destOrd="0" presId="urn:microsoft.com/office/officeart/2005/8/layout/gear1"/>
    <dgm:cxn modelId="{A558E5BE-BBE3-4172-9CEA-625CD909ACE3}" srcId="{358403CC-7478-4C3C-8E04-423AE9ED538B}" destId="{C100CEE0-5D21-4FEE-85FA-A1170CE7D9F8}" srcOrd="1" destOrd="0" parTransId="{40320D9C-A324-4100-A548-67BC1417E905}" sibTransId="{077BC398-CC85-4A35-88BE-FFCF1D3580E7}"/>
    <dgm:cxn modelId="{EC84FBC5-D5E7-4E1D-814F-5B65A9C69FE4}" srcId="{358403CC-7478-4C3C-8E04-423AE9ED538B}" destId="{66F440B1-BCDC-4154-9747-7A677D5CF5DC}" srcOrd="0" destOrd="0" parTransId="{4E3841BE-5456-437F-8D7F-EC0C031B6B31}" sibTransId="{8188D785-4F03-4A4B-B532-06B2FC9DDC23}"/>
    <dgm:cxn modelId="{F5864943-05AA-47C7-9CFB-E4854A895F65}" type="presOf" srcId="{66F440B1-BCDC-4154-9747-7A677D5CF5DC}" destId="{D994647E-F072-45DE-8A1F-CE822D0AAF38}" srcOrd="1" destOrd="0" presId="urn:microsoft.com/office/officeart/2005/8/layout/gear1"/>
    <dgm:cxn modelId="{9D3A96AC-42B2-4F94-8237-1A79C385FEF5}" type="presOf" srcId="{077BC398-CC85-4A35-88BE-FFCF1D3580E7}" destId="{845A6CFE-90FE-45C2-B601-9D7ADD395195}" srcOrd="0" destOrd="0" presId="urn:microsoft.com/office/officeart/2005/8/layout/gear1"/>
    <dgm:cxn modelId="{11F766F4-447E-4D69-8583-5DBD976B0B1D}" type="presOf" srcId="{D2530DF0-4D13-42D5-9ADD-E3EB4439E5CC}" destId="{78104B78-9511-461A-8253-C685F5591918}" srcOrd="1" destOrd="0" presId="urn:microsoft.com/office/officeart/2005/8/layout/gear1"/>
    <dgm:cxn modelId="{C6361FA6-528D-4923-8938-55ED384E7148}" type="presOf" srcId="{D2530DF0-4D13-42D5-9ADD-E3EB4439E5CC}" destId="{5C212111-F886-46DA-A285-DE86280B9DDA}" srcOrd="0" destOrd="0" presId="urn:microsoft.com/office/officeart/2005/8/layout/gear1"/>
    <dgm:cxn modelId="{2FCCC559-DA78-40D4-AC62-396EFC041092}" type="presParOf" srcId="{17D830FE-34E3-4540-8297-DFE82EFE0B35}" destId="{88AE4514-9064-482D-BED9-076D93697BB4}" srcOrd="0" destOrd="0" presId="urn:microsoft.com/office/officeart/2005/8/layout/gear1"/>
    <dgm:cxn modelId="{DEF022A5-ACAB-4DC2-B3C0-7AD6EF65F1C5}" type="presParOf" srcId="{17D830FE-34E3-4540-8297-DFE82EFE0B35}" destId="{D994647E-F072-45DE-8A1F-CE822D0AAF38}" srcOrd="1" destOrd="0" presId="urn:microsoft.com/office/officeart/2005/8/layout/gear1"/>
    <dgm:cxn modelId="{D686CBE0-0DDB-4D40-9C87-1B75429F2FF4}" type="presParOf" srcId="{17D830FE-34E3-4540-8297-DFE82EFE0B35}" destId="{6D0ABD46-F07F-4295-BCF4-36A0F44D7F41}" srcOrd="2" destOrd="0" presId="urn:microsoft.com/office/officeart/2005/8/layout/gear1"/>
    <dgm:cxn modelId="{4BDFF9F4-12B7-4E2F-B1A6-9AD3D0100CE8}" type="presParOf" srcId="{17D830FE-34E3-4540-8297-DFE82EFE0B35}" destId="{566B9336-E194-4CE3-BB0C-BCCE1DBCC778}" srcOrd="3" destOrd="0" presId="urn:microsoft.com/office/officeart/2005/8/layout/gear1"/>
    <dgm:cxn modelId="{88F948C6-73CB-4CE9-A5A2-7603D07B7EEC}" type="presParOf" srcId="{17D830FE-34E3-4540-8297-DFE82EFE0B35}" destId="{456C9FAC-6007-43DE-9555-25003A04035F}" srcOrd="4" destOrd="0" presId="urn:microsoft.com/office/officeart/2005/8/layout/gear1"/>
    <dgm:cxn modelId="{0AF7B863-40C3-4E81-A734-46CE916A269F}" type="presParOf" srcId="{17D830FE-34E3-4540-8297-DFE82EFE0B35}" destId="{A5096AC5-DAC3-4B91-B847-30A5102AEA51}" srcOrd="5" destOrd="0" presId="urn:microsoft.com/office/officeart/2005/8/layout/gear1"/>
    <dgm:cxn modelId="{F147EC0E-7063-4833-B2B9-58E4402A1EE6}" type="presParOf" srcId="{17D830FE-34E3-4540-8297-DFE82EFE0B35}" destId="{5C212111-F886-46DA-A285-DE86280B9DDA}" srcOrd="6" destOrd="0" presId="urn:microsoft.com/office/officeart/2005/8/layout/gear1"/>
    <dgm:cxn modelId="{E7496E3F-F5B1-4517-97BA-69B19FC270C2}" type="presParOf" srcId="{17D830FE-34E3-4540-8297-DFE82EFE0B35}" destId="{78104B78-9511-461A-8253-C685F5591918}" srcOrd="7" destOrd="0" presId="urn:microsoft.com/office/officeart/2005/8/layout/gear1"/>
    <dgm:cxn modelId="{A984315F-34FE-46A4-96CA-4C0A9FC3DCDF}" type="presParOf" srcId="{17D830FE-34E3-4540-8297-DFE82EFE0B35}" destId="{02E53285-4539-4406-B81B-D033E3199C45}" srcOrd="8" destOrd="0" presId="urn:microsoft.com/office/officeart/2005/8/layout/gear1"/>
    <dgm:cxn modelId="{C6182FA8-C839-4267-BC4F-6DA8FD14E8F8}" type="presParOf" srcId="{17D830FE-34E3-4540-8297-DFE82EFE0B35}" destId="{26BDB442-5153-4B15-AADA-736D2BB1648E}" srcOrd="9" destOrd="0" presId="urn:microsoft.com/office/officeart/2005/8/layout/gear1"/>
    <dgm:cxn modelId="{BD4696B3-AB1C-44E2-B178-A4EF776B69BE}" type="presParOf" srcId="{17D830FE-34E3-4540-8297-DFE82EFE0B35}" destId="{3A75AECD-93DE-4FA5-94CE-B2366CF4876D}" srcOrd="10" destOrd="0" presId="urn:microsoft.com/office/officeart/2005/8/layout/gear1"/>
    <dgm:cxn modelId="{3365CA44-3669-4157-A7C6-2EAF1A57D424}" type="presParOf" srcId="{17D830FE-34E3-4540-8297-DFE82EFE0B35}" destId="{845A6CFE-90FE-45C2-B601-9D7ADD395195}" srcOrd="11" destOrd="0" presId="urn:microsoft.com/office/officeart/2005/8/layout/gear1"/>
    <dgm:cxn modelId="{786D9203-2ABC-485E-9426-DFACC2AE8AB9}" type="presParOf" srcId="{17D830FE-34E3-4540-8297-DFE82EFE0B35}" destId="{BB031626-B582-4370-8800-86E576103E9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r>
            <a:rPr lang="mk-MK" dirty="0" smtClean="0">
              <a:latin typeface="Candara" panose="020E0502030303020204" pitchFamily="34" charset="0"/>
            </a:rPr>
            <a:t>Јавна чистота </a:t>
          </a:r>
          <a:r>
            <a:rPr lang="en-US" dirty="0" smtClean="0">
              <a:latin typeface="Candara" panose="020E0502030303020204" pitchFamily="34" charset="0"/>
            </a:rPr>
            <a:t>2.</a:t>
          </a:r>
          <a:r>
            <a:rPr lang="mk-MK" dirty="0" smtClean="0">
              <a:latin typeface="Candara" panose="020E0502030303020204" pitchFamily="34" charset="0"/>
            </a:rPr>
            <a:t>7</a:t>
          </a:r>
          <a:r>
            <a:rPr lang="en-US" dirty="0" smtClean="0">
              <a:latin typeface="Candara" panose="020E0502030303020204" pitchFamily="34" charset="0"/>
            </a:rPr>
            <a:t>90.000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Одржување на јавни површини (улици, тротоари, плоштади...) со чистење и метење</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9F4B9E97-76F0-4E24-968D-1F94CA94614E}">
      <dgm:prSet phldrT="[Text]"/>
      <dgm:spPr/>
      <dgm:t>
        <a:bodyPr/>
        <a:lstStyle/>
        <a:p>
          <a:r>
            <a:rPr lang="mk-MK" dirty="0" smtClean="0">
              <a:latin typeface="Candara" panose="020E0502030303020204" pitchFamily="34" charset="0"/>
            </a:rPr>
            <a:t>Набавка и поставување на садови за отпадоци и друга опрема</a:t>
          </a:r>
          <a:endParaRPr lang="en-US" dirty="0">
            <a:latin typeface="Candara" panose="020E0502030303020204" pitchFamily="34" charset="0"/>
          </a:endParaRPr>
        </a:p>
      </dgm:t>
    </dgm:pt>
    <dgm:pt modelId="{01636823-8ED5-4FD0-99F6-2CFF6F1073C0}" type="parTrans" cxnId="{0AC3EB89-4901-484E-AAA0-1E70A6D7A2C5}">
      <dgm:prSet/>
      <dgm:spPr/>
      <dgm:t>
        <a:bodyPr/>
        <a:lstStyle/>
        <a:p>
          <a:endParaRPr lang="en-US"/>
        </a:p>
      </dgm:t>
    </dgm:pt>
    <dgm:pt modelId="{6F4B6E11-3923-47B4-B978-5586372BEC94}" type="sibTrans" cxnId="{0AC3EB89-4901-484E-AAA0-1E70A6D7A2C5}">
      <dgm:prSet/>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Одржување и заштита на локални патишта и улици </a:t>
          </a:r>
          <a:r>
            <a:rPr lang="mk-MK" dirty="0" smtClean="0">
              <a:latin typeface="Candara" panose="020E0502030303020204" pitchFamily="34" charset="0"/>
            </a:rPr>
            <a:t>1.9</a:t>
          </a:r>
          <a:r>
            <a:rPr lang="en-US" dirty="0" smtClean="0">
              <a:latin typeface="Candara" panose="020E0502030303020204" pitchFamily="34" charset="0"/>
            </a:rPr>
            <a:t>00</a:t>
          </a:r>
          <a:r>
            <a:rPr lang="mk-MK"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r>
            <a:rPr lang="mk-MK" dirty="0" smtClean="0">
              <a:latin typeface="Candara" panose="020E0502030303020204" pitchFamily="34" charset="0"/>
            </a:rPr>
            <a:t>Зимско одржување</a:t>
          </a:r>
          <a:endParaRPr lang="en-US"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8B0821FD-3929-4A20-B05E-7509987B83A3}">
      <dgm:prSet phldrT="[Text]"/>
      <dgm:spPr/>
      <dgm:t>
        <a:bodyPr/>
        <a:lstStyle/>
        <a:p>
          <a:r>
            <a:rPr lang="mk-MK" dirty="0" smtClean="0">
              <a:latin typeface="Candara" panose="020E0502030303020204" pitchFamily="34" charset="0"/>
            </a:rPr>
            <a:t>Санирање на ударни дупки</a:t>
          </a:r>
          <a:endParaRPr lang="en-US" dirty="0">
            <a:latin typeface="Candara" panose="020E0502030303020204" pitchFamily="34" charset="0"/>
          </a:endParaRPr>
        </a:p>
      </dgm:t>
    </dgm:pt>
    <dgm:pt modelId="{6DB47D1F-2196-46F8-8BEC-2488EFB443C1}" type="parTrans" cxnId="{BBBBFFF9-3604-41C5-9C1C-43D74B438C18}">
      <dgm:prSet/>
      <dgm:spPr/>
      <dgm:t>
        <a:bodyPr/>
        <a:lstStyle/>
        <a:p>
          <a:endParaRPr lang="en-US"/>
        </a:p>
      </dgm:t>
    </dgm:pt>
    <dgm:pt modelId="{41FA2344-959C-45CE-A58F-AEF8D1355083}" type="sibTrans" cxnId="{BBBBFFF9-3604-41C5-9C1C-43D74B438C18}">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Одржување на паркови и зеленило </a:t>
          </a:r>
          <a:r>
            <a:rPr lang="mk-MK" dirty="0" smtClean="0">
              <a:latin typeface="Candara" panose="020E0502030303020204" pitchFamily="34" charset="0"/>
            </a:rPr>
            <a:t>79</a:t>
          </a:r>
          <a:r>
            <a:rPr lang="en-US" dirty="0" smtClean="0">
              <a:latin typeface="Candara" panose="020E0502030303020204" pitchFamily="34" charset="0"/>
            </a:rPr>
            <a:t>0</a:t>
          </a:r>
          <a:r>
            <a:rPr lang="mk-MK" dirty="0" smtClean="0">
              <a:latin typeface="Candara" panose="020E0502030303020204" pitchFamily="34" charset="0"/>
            </a:rPr>
            <a:t>.000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dgm:spPr/>
      <dgm:t>
        <a:bodyPr/>
        <a:lstStyle/>
        <a:p>
          <a:r>
            <a:rPr lang="mk-MK" dirty="0" smtClean="0">
              <a:latin typeface="Candara" panose="020E0502030303020204" pitchFamily="34" charset="0"/>
            </a:rPr>
            <a:t>Одржување на јавно зеленило во град Берово</a:t>
          </a:r>
          <a:endParaRPr lang="en-US"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3EA762E7-69CC-4689-82DE-D38C9C6CB711}">
      <dgm:prSet phldrT="[Text]"/>
      <dgm:spPr/>
      <dgm:t>
        <a:bodyPr/>
        <a:lstStyle/>
        <a:p>
          <a:r>
            <a:rPr lang="mk-MK" dirty="0" smtClean="0">
              <a:latin typeface="Candara" panose="020E0502030303020204" pitchFamily="34" charset="0"/>
            </a:rPr>
            <a:t>Одржување на јавно зеленило вон градско подрачје</a:t>
          </a:r>
          <a:endParaRPr lang="en-US" dirty="0">
            <a:latin typeface="Candara" panose="020E0502030303020204" pitchFamily="34" charset="0"/>
          </a:endParaRPr>
        </a:p>
      </dgm:t>
    </dgm:pt>
    <dgm:pt modelId="{F98ECD41-F138-4D44-A68E-DAF9242E52D7}" type="parTrans" cxnId="{302305F0-DE2B-46B6-AAAD-B93E271D7755}">
      <dgm:prSet/>
      <dgm:spPr/>
      <dgm:t>
        <a:bodyPr/>
        <a:lstStyle/>
        <a:p>
          <a:endParaRPr lang="en-US"/>
        </a:p>
      </dgm:t>
    </dgm:pt>
    <dgm:pt modelId="{10563E5F-A1E5-4E8E-BE52-78F1872805A1}" type="sibTrans" cxnId="{302305F0-DE2B-46B6-AAAD-B93E271D7755}">
      <dgm:prSet/>
      <dgm:spPr/>
      <dgm:t>
        <a:bodyPr/>
        <a:lstStyle/>
        <a:p>
          <a:endParaRPr lang="en-US"/>
        </a:p>
      </dgm:t>
    </dgm:pt>
    <dgm:pt modelId="{61C398A7-8F3F-446D-9A05-239F746DE45F}">
      <dgm:prSet phldrT="[Text]"/>
      <dgm:spPr/>
      <dgm:t>
        <a:bodyPr/>
        <a:lstStyle/>
        <a:p>
          <a:r>
            <a:rPr lang="mk-MK" dirty="0" smtClean="0">
              <a:latin typeface="Candara" panose="020E0502030303020204" pitchFamily="34" charset="0"/>
            </a:rPr>
            <a:t>Чистење на наноси и свлечишта на локални патишта и улици</a:t>
          </a:r>
          <a:endParaRPr lang="en-US" dirty="0">
            <a:latin typeface="Candara" panose="020E0502030303020204" pitchFamily="34" charset="0"/>
          </a:endParaRPr>
        </a:p>
      </dgm:t>
    </dgm:pt>
    <dgm:pt modelId="{C5A093D9-C316-4436-A957-9246CC4F807A}" type="parTrans" cxnId="{866814DE-3DE6-4D3B-B42D-D33A86599B3E}">
      <dgm:prSet/>
      <dgm:spPr/>
      <dgm:t>
        <a:bodyPr/>
        <a:lstStyle/>
        <a:p>
          <a:endParaRPr lang="en-US"/>
        </a:p>
      </dgm:t>
    </dgm:pt>
    <dgm:pt modelId="{B72857B9-369A-419F-884A-8A084260E4C3}" type="sibTrans" cxnId="{866814DE-3DE6-4D3B-B42D-D33A86599B3E}">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3">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3">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3">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3" custScaleY="119473">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2" presStyleCnt="3">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2" presStyleCnt="3">
        <dgm:presLayoutVars>
          <dgm:bulletEnabled val="1"/>
        </dgm:presLayoutVars>
      </dgm:prSet>
      <dgm:spPr/>
      <dgm:t>
        <a:bodyPr/>
        <a:lstStyle/>
        <a:p>
          <a:endParaRPr lang="en-US"/>
        </a:p>
      </dgm:t>
    </dgm:pt>
  </dgm:ptLst>
  <dgm:cxnLst>
    <dgm:cxn modelId="{9B9578C5-9712-4C3A-A133-A9DE5CD849D6}" type="presOf" srcId="{8B0821FD-3929-4A20-B05E-7509987B83A3}" destId="{1487939A-C3DA-4F1E-B7C2-88CA52655FA0}" srcOrd="0" destOrd="1" presId="urn:microsoft.com/office/officeart/2005/8/layout/vList5"/>
    <dgm:cxn modelId="{ECD5F91E-7FD6-4BA1-895B-D411722ACEAF}" srcId="{A460B322-0407-48A1-8EA8-118F546A39A8}" destId="{DFF93D4B-7647-4826-9464-E5CC4ACA9BF2}" srcOrd="0" destOrd="0" parTransId="{30B1C860-672F-4453-ACEE-4A6464EABCE6}" sibTransId="{5DECDF4D-30EA-4F2E-BDC0-8E6991D43F4C}"/>
    <dgm:cxn modelId="{3A881185-8700-4CFC-B42E-C1DB6148C43A}" type="presOf" srcId="{61C398A7-8F3F-446D-9A05-239F746DE45F}" destId="{1487939A-C3DA-4F1E-B7C2-88CA52655FA0}" srcOrd="0" destOrd="2" presId="urn:microsoft.com/office/officeart/2005/8/layout/vList5"/>
    <dgm:cxn modelId="{DF29DF0E-72E7-470E-9F7E-E4C85D9B68A3}" type="presOf" srcId="{BFBDE903-3B4A-4C8A-A094-969DE0717529}" destId="{60F122D3-070D-4AA6-B09C-6E4E902C325C}" srcOrd="0" destOrd="0" presId="urn:microsoft.com/office/officeart/2005/8/layout/vList5"/>
    <dgm:cxn modelId="{C6E15DF2-F2B4-420A-B650-12EBE7FAA820}" type="presOf" srcId="{3EA762E7-69CC-4689-82DE-D38C9C6CB711}" destId="{070FC703-4782-4A82-955E-3F720B982DEF}" srcOrd="0" destOrd="1" presId="urn:microsoft.com/office/officeart/2005/8/layout/vList5"/>
    <dgm:cxn modelId="{454FE79F-90DD-4F62-B1F2-7690D438B72A}" srcId="{7C39A541-5F0F-4DD3-B538-C71978982732}" destId="{7C03EBBA-E2A0-40C4-9F8E-EBF9DF6D531B}" srcOrd="1" destOrd="0" parTransId="{C2C96CC9-A234-4AB7-9747-B43739F52B01}" sibTransId="{280CCC33-C027-463B-B224-E78586D60E42}"/>
    <dgm:cxn modelId="{05589939-3D0A-4A2E-9A3D-ABE285586991}" type="presOf" srcId="{7C39A541-5F0F-4DD3-B538-C71978982732}" destId="{DD87E93F-9FF4-4E31-82D1-BEA93F7B5BF4}" srcOrd="0" destOrd="0" presId="urn:microsoft.com/office/officeart/2005/8/layout/vList5"/>
    <dgm:cxn modelId="{0AC3EB89-4901-484E-AAA0-1E70A6D7A2C5}" srcId="{BFBDE903-3B4A-4C8A-A094-969DE0717529}" destId="{9F4B9E97-76F0-4E24-968D-1F94CA94614E}" srcOrd="1" destOrd="0" parTransId="{01636823-8ED5-4FD0-99F6-2CFF6F1073C0}" sibTransId="{6F4B6E11-3923-47B4-B978-5586372BEC94}"/>
    <dgm:cxn modelId="{BBBBFFF9-3604-41C5-9C1C-43D74B438C18}" srcId="{7C03EBBA-E2A0-40C4-9F8E-EBF9DF6D531B}" destId="{8B0821FD-3929-4A20-B05E-7509987B83A3}" srcOrd="1" destOrd="0" parTransId="{6DB47D1F-2196-46F8-8BEC-2488EFB443C1}" sibTransId="{41FA2344-959C-45CE-A58F-AEF8D1355083}"/>
    <dgm:cxn modelId="{3E561787-27D2-41A6-9ED4-00BA3E20C96F}" type="presOf" srcId="{9F4B9E97-76F0-4E24-968D-1F94CA94614E}" destId="{D4405813-5EC5-43BE-A89C-A524021CCF8F}" srcOrd="0" destOrd="1" presId="urn:microsoft.com/office/officeart/2005/8/layout/vList5"/>
    <dgm:cxn modelId="{BFC43C73-5C15-44B7-9C94-F1B1098AE3EC}" srcId="{7C39A541-5F0F-4DD3-B538-C71978982732}" destId="{A460B322-0407-48A1-8EA8-118F546A39A8}" srcOrd="2" destOrd="0" parTransId="{6BBD2D91-BBE2-41B9-89F9-6398DB1DF0D1}" sibTransId="{0ADC6D5D-20EB-4D6A-B102-88673A6BC091}"/>
    <dgm:cxn modelId="{30459482-D4E8-4FB1-AB6C-98B3270D7A64}" type="presOf" srcId="{DFF93D4B-7647-4826-9464-E5CC4ACA9BF2}" destId="{070FC703-4782-4A82-955E-3F720B982DEF}" srcOrd="0" destOrd="0" presId="urn:microsoft.com/office/officeart/2005/8/layout/vList5"/>
    <dgm:cxn modelId="{302305F0-DE2B-46B6-AAAD-B93E271D7755}" srcId="{A460B322-0407-48A1-8EA8-118F546A39A8}" destId="{3EA762E7-69CC-4689-82DE-D38C9C6CB711}" srcOrd="1" destOrd="0" parTransId="{F98ECD41-F138-4D44-A68E-DAF9242E52D7}" sibTransId="{10563E5F-A1E5-4E8E-BE52-78F1872805A1}"/>
    <dgm:cxn modelId="{D7F3DFC0-C379-415C-BD16-90F3D217FD78}" srcId="{BFBDE903-3B4A-4C8A-A094-969DE0717529}" destId="{CEFF5762-34D1-4217-A087-62285B630417}" srcOrd="0" destOrd="0" parTransId="{FA4F261C-40C8-451D-BDDC-E3345C8D9BC1}" sibTransId="{A535E62C-D321-44D6-AD4A-3AD9F691AEBC}"/>
    <dgm:cxn modelId="{D625A6FB-1C76-49C3-B49C-03DFD3D9C536}" type="presOf" srcId="{CEFF5762-34D1-4217-A087-62285B630417}" destId="{D4405813-5EC5-43BE-A89C-A524021CCF8F}"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899B39C2-79F9-4BF1-A6D5-C7981D2E35B6}" type="presOf" srcId="{12B72618-EB6D-4384-AC00-DEF4BD04BFC1}" destId="{1487939A-C3DA-4F1E-B7C2-88CA52655FA0}" srcOrd="0" destOrd="0" presId="urn:microsoft.com/office/officeart/2005/8/layout/vList5"/>
    <dgm:cxn modelId="{96E774C7-7AEF-48B8-BCEA-5942A9B5C44C}" type="presOf" srcId="{A460B322-0407-48A1-8EA8-118F546A39A8}" destId="{805D8226-23F7-4EA1-86DD-725AD3BCE039}" srcOrd="0" destOrd="0" presId="urn:microsoft.com/office/officeart/2005/8/layout/vList5"/>
    <dgm:cxn modelId="{482D1CE7-3853-442A-BCC6-5B0885943EAC}" type="presOf" srcId="{7C03EBBA-E2A0-40C4-9F8E-EBF9DF6D531B}" destId="{7EEB52BB-DEFF-4261-A4C4-DCF62D230410}" srcOrd="0" destOrd="0"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866814DE-3DE6-4D3B-B42D-D33A86599B3E}" srcId="{7C03EBBA-E2A0-40C4-9F8E-EBF9DF6D531B}" destId="{61C398A7-8F3F-446D-9A05-239F746DE45F}" srcOrd="2" destOrd="0" parTransId="{C5A093D9-C316-4436-A957-9246CC4F807A}" sibTransId="{B72857B9-369A-419F-884A-8A084260E4C3}"/>
    <dgm:cxn modelId="{C3135381-7D7D-4F08-B9A6-33501E61CDDA}" type="presParOf" srcId="{DD87E93F-9FF4-4E31-82D1-BEA93F7B5BF4}" destId="{60CCBC81-7C59-45A9-B91C-1757009C3675}" srcOrd="0" destOrd="0" presId="urn:microsoft.com/office/officeart/2005/8/layout/vList5"/>
    <dgm:cxn modelId="{89D16D68-116E-4DDE-B219-F7317C454921}" type="presParOf" srcId="{60CCBC81-7C59-45A9-B91C-1757009C3675}" destId="{60F122D3-070D-4AA6-B09C-6E4E902C325C}" srcOrd="0" destOrd="0" presId="urn:microsoft.com/office/officeart/2005/8/layout/vList5"/>
    <dgm:cxn modelId="{B12A2F4E-B440-4AE1-9E87-CFC8DB9F8670}" type="presParOf" srcId="{60CCBC81-7C59-45A9-B91C-1757009C3675}" destId="{D4405813-5EC5-43BE-A89C-A524021CCF8F}" srcOrd="1" destOrd="0" presId="urn:microsoft.com/office/officeart/2005/8/layout/vList5"/>
    <dgm:cxn modelId="{4BD6D2D2-4C60-4B73-B438-BCCE87F2DCE1}" type="presParOf" srcId="{DD87E93F-9FF4-4E31-82D1-BEA93F7B5BF4}" destId="{7EA14F11-840D-4722-BC3C-54BD6CAF1659}" srcOrd="1" destOrd="0" presId="urn:microsoft.com/office/officeart/2005/8/layout/vList5"/>
    <dgm:cxn modelId="{CE30264F-5D0C-4879-8346-2CD1DF523AF4}" type="presParOf" srcId="{DD87E93F-9FF4-4E31-82D1-BEA93F7B5BF4}" destId="{95B30170-A645-4E43-8793-DD5936ABC22B}" srcOrd="2" destOrd="0" presId="urn:microsoft.com/office/officeart/2005/8/layout/vList5"/>
    <dgm:cxn modelId="{D4FCF4C9-FA67-4E8F-9A19-815E6CDCDB23}" type="presParOf" srcId="{95B30170-A645-4E43-8793-DD5936ABC22B}" destId="{7EEB52BB-DEFF-4261-A4C4-DCF62D230410}" srcOrd="0" destOrd="0" presId="urn:microsoft.com/office/officeart/2005/8/layout/vList5"/>
    <dgm:cxn modelId="{C4ED7EFE-9283-4188-88E5-0475749AB7C6}" type="presParOf" srcId="{95B30170-A645-4E43-8793-DD5936ABC22B}" destId="{1487939A-C3DA-4F1E-B7C2-88CA52655FA0}" srcOrd="1" destOrd="0" presId="urn:microsoft.com/office/officeart/2005/8/layout/vList5"/>
    <dgm:cxn modelId="{C5B73415-AD40-466B-A6CD-06EA01E3DE09}" type="presParOf" srcId="{DD87E93F-9FF4-4E31-82D1-BEA93F7B5BF4}" destId="{623007C0-64D8-4C85-9A70-8A78996CD86D}" srcOrd="3" destOrd="0" presId="urn:microsoft.com/office/officeart/2005/8/layout/vList5"/>
    <dgm:cxn modelId="{9C42A414-AFB4-4DD4-BF7C-19ED42D5D317}" type="presParOf" srcId="{DD87E93F-9FF4-4E31-82D1-BEA93F7B5BF4}" destId="{12C59F48-6748-466C-A5A6-4BC393EA8EEB}" srcOrd="4" destOrd="0" presId="urn:microsoft.com/office/officeart/2005/8/layout/vList5"/>
    <dgm:cxn modelId="{6C4D734D-4E45-4830-8692-E3639EE8EAEC}" type="presParOf" srcId="{12C59F48-6748-466C-A5A6-4BC393EA8EEB}" destId="{805D8226-23F7-4EA1-86DD-725AD3BCE039}" srcOrd="0" destOrd="0" presId="urn:microsoft.com/office/officeart/2005/8/layout/vList5"/>
    <dgm:cxn modelId="{743768E0-06ED-4230-AC74-420F1E20E3C0}"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r>
            <a:rPr lang="mk-MK" dirty="0" smtClean="0">
              <a:latin typeface="Candara" panose="020E0502030303020204" pitchFamily="34" charset="0"/>
            </a:rPr>
            <a:t>Други комунални услуги </a:t>
          </a:r>
          <a:r>
            <a:rPr lang="mk-MK" dirty="0" smtClean="0">
              <a:latin typeface="Candara" panose="020E0502030303020204" pitchFamily="34" charset="0"/>
            </a:rPr>
            <a:t>66</a:t>
          </a:r>
          <a:r>
            <a:rPr lang="en-US" dirty="0" smtClean="0">
              <a:latin typeface="Candara" panose="020E0502030303020204" pitchFamily="34" charset="0"/>
            </a:rPr>
            <a:t>0</a:t>
          </a:r>
          <a:r>
            <a:rPr lang="mk-MK" dirty="0" smtClean="0">
              <a:latin typeface="Candara" panose="020E0502030303020204" pitchFamily="34" charset="0"/>
            </a:rPr>
            <a:t>.000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Рушење на објекти</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Изградба на јавно осветлување </a:t>
          </a:r>
          <a:r>
            <a:rPr lang="mk-MK" dirty="0" smtClean="0">
              <a:latin typeface="Candara" panose="020E0502030303020204" pitchFamily="34" charset="0"/>
            </a:rPr>
            <a:t>3.</a:t>
          </a:r>
          <a:r>
            <a:rPr lang="en-US" dirty="0" smtClean="0">
              <a:latin typeface="Candara" panose="020E0502030303020204" pitchFamily="34" charset="0"/>
            </a:rPr>
            <a:t>700</a:t>
          </a:r>
          <a:r>
            <a:rPr lang="mk-MK"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r>
            <a:rPr lang="mk-MK" dirty="0" smtClean="0">
              <a:latin typeface="Candara" panose="020E0502030303020204" pitchFamily="34" charset="0"/>
            </a:rPr>
            <a:t>Проширување на постојната улична мрежа</a:t>
          </a:r>
          <a:endParaRPr lang="en-US"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EC1F0635-5F3C-4247-9EA3-6F27C4C16AF5}">
      <dgm:prSet phldrT="[Text]"/>
      <dgm:spPr/>
      <dgm:t>
        <a:bodyPr/>
        <a:lstStyle/>
        <a:p>
          <a:r>
            <a:rPr lang="mk-MK" dirty="0" smtClean="0">
              <a:latin typeface="Candara" panose="020E0502030303020204" pitchFamily="34" charset="0"/>
            </a:rPr>
            <a:t>Заловување и третирање на кучиња скитници</a:t>
          </a:r>
          <a:endParaRPr lang="en-US" dirty="0">
            <a:latin typeface="Candara" panose="020E0502030303020204" pitchFamily="34" charset="0"/>
          </a:endParaRPr>
        </a:p>
      </dgm:t>
    </dgm:pt>
    <dgm:pt modelId="{2A6330EB-ECAC-426E-8715-06EC5E69AD7C}" type="parTrans" cxnId="{2AD24DC3-BF62-44B3-B26E-942D5098EE87}">
      <dgm:prSet/>
      <dgm:spPr/>
      <dgm:t>
        <a:bodyPr/>
        <a:lstStyle/>
        <a:p>
          <a:endParaRPr lang="en-US"/>
        </a:p>
      </dgm:t>
    </dgm:pt>
    <dgm:pt modelId="{664C08D2-EE07-4EF1-BBED-8E6D2B991420}" type="sibTrans" cxnId="{2AD24DC3-BF62-44B3-B26E-942D5098EE87}">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2" custLinFactNeighborX="333" custLinFactNeighborY="2900">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2">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2">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2">
        <dgm:presLayoutVars>
          <dgm:bulletEnabled val="1"/>
        </dgm:presLayoutVars>
      </dgm:prSet>
      <dgm:spPr/>
      <dgm:t>
        <a:bodyPr/>
        <a:lstStyle/>
        <a:p>
          <a:endParaRPr lang="en-US"/>
        </a:p>
      </dgm:t>
    </dgm:pt>
  </dgm:ptLst>
  <dgm:cxnLst>
    <dgm:cxn modelId="{0C9FBF68-DCAC-4B14-81F6-AA78FF6E82BE}" type="presOf" srcId="{7C03EBBA-E2A0-40C4-9F8E-EBF9DF6D531B}" destId="{7EEB52BB-DEFF-4261-A4C4-DCF62D230410}" srcOrd="0" destOrd="0" presId="urn:microsoft.com/office/officeart/2005/8/layout/vList5"/>
    <dgm:cxn modelId="{7DC6F9CF-5E6B-488F-B323-6CBBA1E5BD2F}" type="presOf" srcId="{EC1F0635-5F3C-4247-9EA3-6F27C4C16AF5}" destId="{D4405813-5EC5-43BE-A89C-A524021CCF8F}" srcOrd="0" destOrd="1" presId="urn:microsoft.com/office/officeart/2005/8/layout/vList5"/>
    <dgm:cxn modelId="{454FE79F-90DD-4F62-B1F2-7690D438B72A}" srcId="{7C39A541-5F0F-4DD3-B538-C71978982732}" destId="{7C03EBBA-E2A0-40C4-9F8E-EBF9DF6D531B}" srcOrd="1" destOrd="0" parTransId="{C2C96CC9-A234-4AB7-9747-B43739F52B01}" sibTransId="{280CCC33-C027-463B-B224-E78586D60E42}"/>
    <dgm:cxn modelId="{2AD24DC3-BF62-44B3-B26E-942D5098EE87}" srcId="{BFBDE903-3B4A-4C8A-A094-969DE0717529}" destId="{EC1F0635-5F3C-4247-9EA3-6F27C4C16AF5}" srcOrd="1" destOrd="0" parTransId="{2A6330EB-ECAC-426E-8715-06EC5E69AD7C}" sibTransId="{664C08D2-EE07-4EF1-BBED-8E6D2B991420}"/>
    <dgm:cxn modelId="{D7F3DFC0-C379-415C-BD16-90F3D217FD78}" srcId="{BFBDE903-3B4A-4C8A-A094-969DE0717529}" destId="{CEFF5762-34D1-4217-A087-62285B630417}" srcOrd="0" destOrd="0" parTransId="{FA4F261C-40C8-451D-BDDC-E3345C8D9BC1}" sibTransId="{A535E62C-D321-44D6-AD4A-3AD9F691AEBC}"/>
    <dgm:cxn modelId="{255CC811-AC0F-4998-888D-6F8F967EF648}" srcId="{7C03EBBA-E2A0-40C4-9F8E-EBF9DF6D531B}" destId="{12B72618-EB6D-4384-AC00-DEF4BD04BFC1}" srcOrd="0" destOrd="0" parTransId="{2CB3086A-5883-4F2E-9981-6BAFD840E64D}" sibTransId="{AE58B87E-C364-4D47-A906-C53D787E2CE7}"/>
    <dgm:cxn modelId="{F5CD5B9E-1B5E-46BC-921F-7B5BD65884DE}" srcId="{7C39A541-5F0F-4DD3-B538-C71978982732}" destId="{BFBDE903-3B4A-4C8A-A094-969DE0717529}" srcOrd="0" destOrd="0" parTransId="{D25EB5D8-E8B5-4505-AA70-3D3775000D0A}" sibTransId="{0C0A73C3-35A2-448C-8081-B6A349C2AB1C}"/>
    <dgm:cxn modelId="{17E43ED2-D9D6-4B3B-8B22-A030F9077D55}" type="presOf" srcId="{BFBDE903-3B4A-4C8A-A094-969DE0717529}" destId="{60F122D3-070D-4AA6-B09C-6E4E902C325C}" srcOrd="0" destOrd="0" presId="urn:microsoft.com/office/officeart/2005/8/layout/vList5"/>
    <dgm:cxn modelId="{39441BC0-D314-4F4E-B75E-8CB2DE1F07C9}" type="presOf" srcId="{12B72618-EB6D-4384-AC00-DEF4BD04BFC1}" destId="{1487939A-C3DA-4F1E-B7C2-88CA52655FA0}" srcOrd="0" destOrd="0" presId="urn:microsoft.com/office/officeart/2005/8/layout/vList5"/>
    <dgm:cxn modelId="{817E62A3-6EAD-4863-9E74-B5117AC111D4}" type="presOf" srcId="{CEFF5762-34D1-4217-A087-62285B630417}" destId="{D4405813-5EC5-43BE-A89C-A524021CCF8F}" srcOrd="0" destOrd="0" presId="urn:microsoft.com/office/officeart/2005/8/layout/vList5"/>
    <dgm:cxn modelId="{D30AE7D8-4DF3-46FF-B6A4-6AE7CA4BF4BB}" type="presOf" srcId="{7C39A541-5F0F-4DD3-B538-C71978982732}" destId="{DD87E93F-9FF4-4E31-82D1-BEA93F7B5BF4}" srcOrd="0" destOrd="0" presId="urn:microsoft.com/office/officeart/2005/8/layout/vList5"/>
    <dgm:cxn modelId="{85F40778-0AE9-43D0-8733-E59A22953308}" type="presParOf" srcId="{DD87E93F-9FF4-4E31-82D1-BEA93F7B5BF4}" destId="{60CCBC81-7C59-45A9-B91C-1757009C3675}" srcOrd="0" destOrd="0" presId="urn:microsoft.com/office/officeart/2005/8/layout/vList5"/>
    <dgm:cxn modelId="{394143F5-CCAE-46D4-A503-AD3BA36D68B6}" type="presParOf" srcId="{60CCBC81-7C59-45A9-B91C-1757009C3675}" destId="{60F122D3-070D-4AA6-B09C-6E4E902C325C}" srcOrd="0" destOrd="0" presId="urn:microsoft.com/office/officeart/2005/8/layout/vList5"/>
    <dgm:cxn modelId="{BC8CE9BE-328F-4356-9100-3F495B1F5DAD}" type="presParOf" srcId="{60CCBC81-7C59-45A9-B91C-1757009C3675}" destId="{D4405813-5EC5-43BE-A89C-A524021CCF8F}" srcOrd="1" destOrd="0" presId="urn:microsoft.com/office/officeart/2005/8/layout/vList5"/>
    <dgm:cxn modelId="{BE902C1A-F1AB-49D4-AFEB-9968D63D2366}" type="presParOf" srcId="{DD87E93F-9FF4-4E31-82D1-BEA93F7B5BF4}" destId="{7EA14F11-840D-4722-BC3C-54BD6CAF1659}" srcOrd="1" destOrd="0" presId="urn:microsoft.com/office/officeart/2005/8/layout/vList5"/>
    <dgm:cxn modelId="{67230340-4D76-4606-8021-72FCAC784D18}" type="presParOf" srcId="{DD87E93F-9FF4-4E31-82D1-BEA93F7B5BF4}" destId="{95B30170-A645-4E43-8793-DD5936ABC22B}" srcOrd="2" destOrd="0" presId="urn:microsoft.com/office/officeart/2005/8/layout/vList5"/>
    <dgm:cxn modelId="{EC8B9075-7DF4-4633-9EBF-779316E02D2B}" type="presParOf" srcId="{95B30170-A645-4E43-8793-DD5936ABC22B}" destId="{7EEB52BB-DEFF-4261-A4C4-DCF62D230410}" srcOrd="0" destOrd="0" presId="urn:microsoft.com/office/officeart/2005/8/layout/vList5"/>
    <dgm:cxn modelId="{7870B0D2-7FC9-46C9-9BE3-639A8BEDE9C3}" type="presParOf" srcId="{95B30170-A645-4E43-8793-DD5936ABC22B}" destId="{1487939A-C3DA-4F1E-B7C2-88CA52655FA0}"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dgm:spPr/>
      <dgm:t>
        <a:bodyPr/>
        <a:lstStyle/>
        <a:p>
          <a:endParaRPr lang="en-US" dirty="0"/>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Изградба на сообраќајна сигнализација </a:t>
          </a:r>
        </a:p>
        <a:p>
          <a:r>
            <a:rPr lang="mk-MK" dirty="0" smtClean="0">
              <a:latin typeface="Candara" panose="020E0502030303020204" pitchFamily="34" charset="0"/>
            </a:rPr>
            <a:t>170.000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custT="1"/>
      <dgm:spPr/>
      <dgm:t>
        <a:bodyPr/>
        <a:lstStyle/>
        <a:p>
          <a:r>
            <a:rPr lang="mk-MK" sz="1100" dirty="0" smtClean="0">
              <a:latin typeface="Candara" panose="020E0502030303020204" pitchFamily="34" charset="0"/>
            </a:rPr>
            <a:t>Поставување на сообраќајни знаци </a:t>
          </a:r>
          <a:endParaRPr lang="en-US" sz="1100"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NeighborX="167" custLinFactNeighborY="-2565">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0" presStyleCnt="2">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1" presStyleCnt="2">
        <dgm:presLayoutVars>
          <dgm:bulletEnabled val="1"/>
        </dgm:presLayoutVars>
      </dgm:prSet>
      <dgm:spPr/>
      <dgm:t>
        <a:bodyPr/>
        <a:lstStyle/>
        <a:p>
          <a:endParaRPr lang="en-US"/>
        </a:p>
      </dgm:t>
    </dgm:pt>
  </dgm:ptLst>
  <dgm:cxnLst>
    <dgm:cxn modelId="{2C9437DB-BA27-4196-B776-13F02829D9B0}" type="presOf" srcId="{12B72618-EB6D-4384-AC00-DEF4BD04BFC1}" destId="{1487939A-C3DA-4F1E-B7C2-88CA52655FA0}" srcOrd="0" destOrd="0" presId="urn:microsoft.com/office/officeart/2005/8/layout/vList5"/>
    <dgm:cxn modelId="{9BF2174B-134D-4520-8036-80532408EBD7}" type="presOf" srcId="{7C03EBBA-E2A0-40C4-9F8E-EBF9DF6D531B}" destId="{7EEB52BB-DEFF-4261-A4C4-DCF62D230410}" srcOrd="0" destOrd="0" presId="urn:microsoft.com/office/officeart/2005/8/layout/vList5"/>
    <dgm:cxn modelId="{AEDF2047-D045-477E-8D5C-401EE2BF9D88}" type="presOf" srcId="{7C39A541-5F0F-4DD3-B538-C71978982732}" destId="{DD87E93F-9FF4-4E31-82D1-BEA93F7B5BF4}" srcOrd="0" destOrd="0" presId="urn:microsoft.com/office/officeart/2005/8/layout/vList5"/>
    <dgm:cxn modelId="{BFC43C73-5C15-44B7-9C94-F1B1098AE3EC}" srcId="{7C39A541-5F0F-4DD3-B538-C71978982732}" destId="{A460B322-0407-48A1-8EA8-118F546A39A8}" srcOrd="1" destOrd="0" parTransId="{6BBD2D91-BBE2-41B9-89F9-6398DB1DF0D1}" sibTransId="{0ADC6D5D-20EB-4D6A-B102-88673A6BC091}"/>
    <dgm:cxn modelId="{454FE79F-90DD-4F62-B1F2-7690D438B72A}" srcId="{7C39A541-5F0F-4DD3-B538-C71978982732}" destId="{7C03EBBA-E2A0-40C4-9F8E-EBF9DF6D531B}" srcOrd="0" destOrd="0" parTransId="{C2C96CC9-A234-4AB7-9747-B43739F52B01}" sibTransId="{280CCC33-C027-463B-B224-E78586D60E42}"/>
    <dgm:cxn modelId="{644C7DBD-D397-4059-8EC2-5BEA311DE6A2}" type="presOf" srcId="{A460B322-0407-48A1-8EA8-118F546A39A8}" destId="{805D8226-23F7-4EA1-86DD-725AD3BCE039}" srcOrd="0" destOrd="0" presId="urn:microsoft.com/office/officeart/2005/8/layout/vList5"/>
    <dgm:cxn modelId="{ECD5F91E-7FD6-4BA1-895B-D411722ACEAF}" srcId="{A460B322-0407-48A1-8EA8-118F546A39A8}" destId="{DFF93D4B-7647-4826-9464-E5CC4ACA9BF2}" srcOrd="0" destOrd="0" parTransId="{30B1C860-672F-4453-ACEE-4A6464EABCE6}" sibTransId="{5DECDF4D-30EA-4F2E-BDC0-8E6991D43F4C}"/>
    <dgm:cxn modelId="{BAD598EE-4101-4050-9C82-3AF0091F5C0E}" type="presOf" srcId="{DFF93D4B-7647-4826-9464-E5CC4ACA9BF2}" destId="{070FC703-4782-4A82-955E-3F720B982DEF}" srcOrd="0" destOrd="0" presId="urn:microsoft.com/office/officeart/2005/8/layout/vList5"/>
    <dgm:cxn modelId="{255CC811-AC0F-4998-888D-6F8F967EF648}" srcId="{7C03EBBA-E2A0-40C4-9F8E-EBF9DF6D531B}" destId="{12B72618-EB6D-4384-AC00-DEF4BD04BFC1}" srcOrd="0" destOrd="0" parTransId="{2CB3086A-5883-4F2E-9981-6BAFD840E64D}" sibTransId="{AE58B87E-C364-4D47-A906-C53D787E2CE7}"/>
    <dgm:cxn modelId="{1844A2BF-4B28-4F27-820E-4D778BC84629}" type="presParOf" srcId="{DD87E93F-9FF4-4E31-82D1-BEA93F7B5BF4}" destId="{95B30170-A645-4E43-8793-DD5936ABC22B}" srcOrd="0" destOrd="0" presId="urn:microsoft.com/office/officeart/2005/8/layout/vList5"/>
    <dgm:cxn modelId="{AFF77F31-D522-4B19-8376-F829F6202BCD}" type="presParOf" srcId="{95B30170-A645-4E43-8793-DD5936ABC22B}" destId="{7EEB52BB-DEFF-4261-A4C4-DCF62D230410}" srcOrd="0" destOrd="0" presId="urn:microsoft.com/office/officeart/2005/8/layout/vList5"/>
    <dgm:cxn modelId="{65EA0A4C-B4DA-4054-A97C-C8832C213F87}" type="presParOf" srcId="{95B30170-A645-4E43-8793-DD5936ABC22B}" destId="{1487939A-C3DA-4F1E-B7C2-88CA52655FA0}" srcOrd="1" destOrd="0" presId="urn:microsoft.com/office/officeart/2005/8/layout/vList5"/>
    <dgm:cxn modelId="{D319A652-454E-4248-BBE3-2C34882FACE0}" type="presParOf" srcId="{DD87E93F-9FF4-4E31-82D1-BEA93F7B5BF4}" destId="{623007C0-64D8-4C85-9A70-8A78996CD86D}" srcOrd="1" destOrd="0" presId="urn:microsoft.com/office/officeart/2005/8/layout/vList5"/>
    <dgm:cxn modelId="{6C151B85-A901-412C-B44E-F04188D40594}" type="presParOf" srcId="{DD87E93F-9FF4-4E31-82D1-BEA93F7B5BF4}" destId="{12C59F48-6748-466C-A5A6-4BC393EA8EEB}" srcOrd="2" destOrd="0" presId="urn:microsoft.com/office/officeart/2005/8/layout/vList5"/>
    <dgm:cxn modelId="{5DF536EF-DB4F-42EB-AC29-719B96951278}" type="presParOf" srcId="{12C59F48-6748-466C-A5A6-4BC393EA8EEB}" destId="{805D8226-23F7-4EA1-86DD-725AD3BCE039}" srcOrd="0" destOrd="0" presId="urn:microsoft.com/office/officeart/2005/8/layout/vList5"/>
    <dgm:cxn modelId="{DD272213-2A47-4800-A487-D36B31226CB6}"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k-MK" sz="1100" dirty="0" smtClean="0">
              <a:latin typeface="Candara" panose="020E0502030303020204" pitchFamily="34" charset="0"/>
            </a:rPr>
            <a:t>Изградба на системи за водоснабдување </a:t>
          </a:r>
          <a:r>
            <a:rPr lang="en-US" sz="1100" dirty="0" smtClean="0">
              <a:latin typeface="Candara" panose="020E0502030303020204" pitchFamily="34" charset="0"/>
            </a:rPr>
            <a:t>2.800</a:t>
          </a:r>
          <a:r>
            <a:rPr lang="mk-MK" sz="1100" dirty="0" smtClean="0">
              <a:latin typeface="Candara" panose="020E0502030303020204" pitchFamily="34" charset="0"/>
            </a:rPr>
            <a:t>.000</a:t>
          </a:r>
          <a:endParaRPr lang="en-US" sz="1100" dirty="0" smtClean="0">
            <a:latin typeface="Candara" panose="020E0502030303020204" pitchFamily="34" charset="0"/>
          </a:endParaRPr>
        </a:p>
        <a:p>
          <a:pPr defTabSz="800100">
            <a:lnSpc>
              <a:spcPct val="90000"/>
            </a:lnSpc>
            <a:spcBef>
              <a:spcPct val="0"/>
            </a:spcBef>
            <a:spcAft>
              <a:spcPct val="35000"/>
            </a:spcAft>
          </a:pPr>
          <a:endParaRPr lang="en-US" sz="1000" dirty="0"/>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endParaRPr lang="en-US" dirty="0"/>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7C03EBBA-E2A0-40C4-9F8E-EBF9DF6D531B}">
      <dgm:prSet phldrT="[Text]" custT="1"/>
      <dgm:spPr/>
      <dgm:t>
        <a:bodyPr/>
        <a:lstStyle/>
        <a:p>
          <a:r>
            <a:rPr lang="mk-MK" sz="1200" dirty="0" smtClean="0">
              <a:latin typeface="Candara" panose="020E0502030303020204" pitchFamily="34" charset="0"/>
            </a:rPr>
            <a:t>Изградба на системи за одведување и пречистување на отпадни води </a:t>
          </a:r>
          <a:r>
            <a:rPr lang="en-US" sz="1200" dirty="0" smtClean="0">
              <a:latin typeface="Candara" panose="020E0502030303020204" pitchFamily="34" charset="0"/>
            </a:rPr>
            <a:t>1.</a:t>
          </a:r>
          <a:r>
            <a:rPr lang="mk-MK" sz="1200" dirty="0" smtClean="0">
              <a:latin typeface="Candara" panose="020E0502030303020204" pitchFamily="34" charset="0"/>
            </a:rPr>
            <a:t>13</a:t>
          </a:r>
          <a:r>
            <a:rPr lang="en-US" sz="1200" dirty="0" smtClean="0">
              <a:latin typeface="Candara" panose="020E0502030303020204" pitchFamily="34" charset="0"/>
            </a:rPr>
            <a:t>0</a:t>
          </a:r>
          <a:r>
            <a:rPr lang="mk-MK" sz="1200" dirty="0" smtClean="0">
              <a:latin typeface="Candara" panose="020E0502030303020204" pitchFamily="34" charset="0"/>
            </a:rPr>
            <a:t>.000</a:t>
          </a:r>
          <a:endParaRPr lang="en-US" sz="1200"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12B72618-EB6D-4384-AC00-DEF4BD04BFC1}">
      <dgm:prSet phldrT="[Text]" custT="1"/>
      <dgm:spPr/>
      <dgm:t>
        <a:bodyPr/>
        <a:lstStyle/>
        <a:p>
          <a:r>
            <a:rPr lang="mk-MK" sz="1100" dirty="0" smtClean="0">
              <a:latin typeface="Candara" panose="020E0502030303020204" pitchFamily="34" charset="0"/>
            </a:rPr>
            <a:t>Изградба на фекална канализација со колектор во Мачево</a:t>
          </a:r>
          <a:endParaRPr lang="en-US" sz="1100" dirty="0">
            <a:latin typeface="Candara" panose="020E0502030303020204" pitchFamily="34" charset="0"/>
          </a:endParaRPr>
        </a:p>
      </dgm:t>
    </dgm:pt>
    <dgm:pt modelId="{2CB3086A-5883-4F2E-9981-6BAFD840E64D}" type="parTrans" cxnId="{255CC811-AC0F-4998-888D-6F8F967EF648}">
      <dgm:prSet/>
      <dgm:spPr/>
      <dgm:t>
        <a:bodyPr/>
        <a:lstStyle/>
        <a:p>
          <a:endParaRPr lang="en-US"/>
        </a:p>
      </dgm:t>
    </dgm:pt>
    <dgm:pt modelId="{AE58B87E-C364-4D47-A906-C53D787E2CE7}" type="sibTrans" cxnId="{255CC811-AC0F-4998-888D-6F8F967EF648}">
      <dgm:prSet/>
      <dgm:spPr/>
      <dgm:t>
        <a:bodyPr/>
        <a:lstStyle/>
        <a:p>
          <a:endParaRPr lang="en-US"/>
        </a:p>
      </dgm:t>
    </dgm:pt>
    <dgm:pt modelId="{A460B322-0407-48A1-8EA8-118F546A39A8}">
      <dgm:prSet phldrT="[Text]" custT="1"/>
      <dgm:spPr/>
      <dgm:t>
        <a:bodyPr/>
        <a:lstStyle/>
        <a:p>
          <a:r>
            <a:rPr lang="mk-MK" sz="1200" dirty="0" smtClean="0">
              <a:latin typeface="Candara" panose="020E0502030303020204" pitchFamily="34" charset="0"/>
            </a:rPr>
            <a:t>Културни манифестации и творештво</a:t>
          </a:r>
        </a:p>
        <a:p>
          <a:r>
            <a:rPr lang="mk-MK" sz="1200" dirty="0" smtClean="0">
              <a:latin typeface="Candara" panose="020E0502030303020204" pitchFamily="34" charset="0"/>
            </a:rPr>
            <a:t>3,088,</a:t>
          </a:r>
          <a:r>
            <a:rPr lang="en-US" sz="1200" dirty="0" smtClean="0">
              <a:latin typeface="Candara" panose="020E0502030303020204" pitchFamily="34" charset="0"/>
            </a:rPr>
            <a:t>000</a:t>
          </a:r>
          <a:endParaRPr lang="en-US" sz="1200"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FF93D4B-7647-4826-9464-E5CC4ACA9BF2}">
      <dgm:prSet phldrT="[Text]"/>
      <dgm:spPr/>
      <dgm:t>
        <a:bodyPr/>
        <a:lstStyle/>
        <a:p>
          <a:r>
            <a:rPr lang="mk-MK" dirty="0" smtClean="0">
              <a:latin typeface="Candara" panose="020E0502030303020204" pitchFamily="34" charset="0"/>
            </a:rPr>
            <a:t>Трансфери кон Здруженија и манифестации</a:t>
          </a:r>
          <a:endParaRPr lang="en-US" dirty="0">
            <a:latin typeface="Candara" panose="020E0502030303020204" pitchFamily="34" charset="0"/>
          </a:endParaRPr>
        </a:p>
      </dgm:t>
    </dgm:pt>
    <dgm:pt modelId="{30B1C860-672F-4453-ACEE-4A6464EABCE6}" type="parTrans" cxnId="{ECD5F91E-7FD6-4BA1-895B-D411722ACEAF}">
      <dgm:prSet/>
      <dgm:spPr/>
      <dgm:t>
        <a:bodyPr/>
        <a:lstStyle/>
        <a:p>
          <a:endParaRPr lang="en-US"/>
        </a:p>
      </dgm:t>
    </dgm:pt>
    <dgm:pt modelId="{5DECDF4D-30EA-4F2E-BDC0-8E6991D43F4C}" type="sibTrans" cxnId="{ECD5F91E-7FD6-4BA1-895B-D411722ACEAF}">
      <dgm:prSet/>
      <dgm:spPr/>
      <dgm:t>
        <a:bodyPr/>
        <a:lstStyle/>
        <a:p>
          <a:endParaRPr lang="en-US"/>
        </a:p>
      </dgm:t>
    </dgm:pt>
    <dgm:pt modelId="{C05711DC-5F9A-43C1-BA22-2853CB11EE08}">
      <dgm:prSet phldrT="[Text]"/>
      <dgm:spPr/>
      <dgm:t>
        <a:bodyPr/>
        <a:lstStyle/>
        <a:p>
          <a:r>
            <a:rPr lang="mk-MK" dirty="0" smtClean="0">
              <a:latin typeface="Candara" panose="020E0502030303020204" pitchFamily="34" charset="0"/>
            </a:rPr>
            <a:t>Велигденска прослава</a:t>
          </a:r>
          <a:endParaRPr lang="en-US" dirty="0">
            <a:latin typeface="Candara" panose="020E0502030303020204" pitchFamily="34" charset="0"/>
          </a:endParaRPr>
        </a:p>
      </dgm:t>
    </dgm:pt>
    <dgm:pt modelId="{64D4403A-53FC-4FED-A7B9-84E077D10856}" type="parTrans" cxnId="{17ABB6C6-652A-47D8-A0AF-2362940C0993}">
      <dgm:prSet/>
      <dgm:spPr/>
      <dgm:t>
        <a:bodyPr/>
        <a:lstStyle/>
        <a:p>
          <a:endParaRPr lang="en-US"/>
        </a:p>
      </dgm:t>
    </dgm:pt>
    <dgm:pt modelId="{55AE04A1-2509-4125-84D7-1F547B1BDEDF}" type="sibTrans" cxnId="{17ABB6C6-652A-47D8-A0AF-2362940C0993}">
      <dgm:prSet/>
      <dgm:spPr/>
      <dgm:t>
        <a:bodyPr/>
        <a:lstStyle/>
        <a:p>
          <a:endParaRPr lang="en-US"/>
        </a:p>
      </dgm:t>
    </dgm:pt>
    <dgm:pt modelId="{9EFBCCDB-3DC6-4DBB-BF1D-8ECE1DF9E738}">
      <dgm:prSet phldrT="[Text]"/>
      <dgm:spPr/>
      <dgm:t>
        <a:bodyPr/>
        <a:lstStyle/>
        <a:p>
          <a:r>
            <a:rPr lang="mk-MK" dirty="0" smtClean="0">
              <a:latin typeface="Candara" panose="020E0502030303020204" pitchFamily="34" charset="0"/>
            </a:rPr>
            <a:t>Етно плоштад фестивал</a:t>
          </a:r>
          <a:endParaRPr lang="en-US" dirty="0">
            <a:latin typeface="Candara" panose="020E0502030303020204" pitchFamily="34" charset="0"/>
          </a:endParaRPr>
        </a:p>
      </dgm:t>
    </dgm:pt>
    <dgm:pt modelId="{B9EF3CB7-9BD9-45F4-8845-B4407B9B7240}" type="parTrans" cxnId="{898335ED-AAAB-4E21-86D8-F5DC659B5B82}">
      <dgm:prSet/>
      <dgm:spPr/>
      <dgm:t>
        <a:bodyPr/>
        <a:lstStyle/>
        <a:p>
          <a:endParaRPr lang="en-US"/>
        </a:p>
      </dgm:t>
    </dgm:pt>
    <dgm:pt modelId="{EC97108E-64D5-4D6E-802A-F963FD8B395A}" type="sibTrans" cxnId="{898335ED-AAAB-4E21-86D8-F5DC659B5B82}">
      <dgm:prSet/>
      <dgm:spPr/>
      <dgm:t>
        <a:bodyPr/>
        <a:lstStyle/>
        <a:p>
          <a:endParaRPr lang="en-US"/>
        </a:p>
      </dgm:t>
    </dgm:pt>
    <dgm:pt modelId="{EE9741E2-72EF-488B-BAA9-D90328BDA579}">
      <dgm:prSet phldrT="[Text]"/>
      <dgm:spPr/>
      <dgm:t>
        <a:bodyPr/>
        <a:lstStyle/>
        <a:p>
          <a:r>
            <a:rPr lang="mk-MK" dirty="0" smtClean="0">
              <a:latin typeface="Candara" panose="020E0502030303020204" pitchFamily="34" charset="0"/>
            </a:rPr>
            <a:t>Заштита на споменици и спомен обележја</a:t>
          </a:r>
          <a:endParaRPr lang="en-US" dirty="0">
            <a:latin typeface="Candara" panose="020E0502030303020204" pitchFamily="34" charset="0"/>
          </a:endParaRPr>
        </a:p>
      </dgm:t>
    </dgm:pt>
    <dgm:pt modelId="{AD8CA2FB-409E-4027-A98C-03858F4ACAAE}" type="parTrans" cxnId="{D01A8521-645C-4735-89FB-F315DABC93D1}">
      <dgm:prSet/>
      <dgm:spPr/>
      <dgm:t>
        <a:bodyPr/>
        <a:lstStyle/>
        <a:p>
          <a:endParaRPr lang="en-US"/>
        </a:p>
      </dgm:t>
    </dgm:pt>
    <dgm:pt modelId="{911CC9F1-5CB3-465C-A0B5-125B480A4E0D}" type="sibTrans" cxnId="{D01A8521-645C-4735-89FB-F315DABC93D1}">
      <dgm:prSet/>
      <dgm:spPr/>
      <dgm:t>
        <a:bodyPr/>
        <a:lstStyle/>
        <a:p>
          <a:endParaRPr lang="en-US"/>
        </a:p>
      </dgm:t>
    </dgm:pt>
    <dgm:pt modelId="{38076D84-0AF3-42BE-AB9F-223D2AF88A4D}">
      <dgm:prSet phldrT="[Text]"/>
      <dgm:spPr/>
      <dgm:t>
        <a:bodyPr/>
        <a:lstStyle/>
        <a:p>
          <a:endParaRPr lang="en-US" dirty="0">
            <a:latin typeface="Candara" panose="020E0502030303020204" pitchFamily="34" charset="0"/>
          </a:endParaRPr>
        </a:p>
      </dgm:t>
    </dgm:pt>
    <dgm:pt modelId="{DFD112A6-FCB2-4209-986E-919299A618B9}" type="parTrans" cxnId="{D9E6AFA9-A4C4-44DB-A591-0FF662F0F05C}">
      <dgm:prSet/>
      <dgm:spPr/>
      <dgm:t>
        <a:bodyPr/>
        <a:lstStyle/>
        <a:p>
          <a:endParaRPr lang="en-US"/>
        </a:p>
      </dgm:t>
    </dgm:pt>
    <dgm:pt modelId="{75FC9D9C-B4C6-4A82-BBB9-0B879AF48899}" type="sibTrans" cxnId="{D9E6AFA9-A4C4-44DB-A591-0FF662F0F05C}">
      <dgm:prSet/>
      <dgm:spPr/>
      <dgm:t>
        <a:bodyPr/>
        <a:lstStyle/>
        <a:p>
          <a:endParaRPr lang="en-US"/>
        </a:p>
      </dgm:t>
    </dgm:pt>
    <dgm:pt modelId="{C381FBE1-871F-4CBB-B2C1-34E46B81EB9B}">
      <dgm:prSet phldrT="[Text]"/>
      <dgm:spPr/>
      <dgm:t>
        <a:bodyPr/>
        <a:lstStyle/>
        <a:p>
          <a:r>
            <a:rPr lang="mk-MK" dirty="0" smtClean="0">
              <a:latin typeface="Candara" panose="020E0502030303020204" pitchFamily="34" charset="0"/>
            </a:rPr>
            <a:t>Културни манифестации</a:t>
          </a:r>
          <a:endParaRPr lang="en-US" dirty="0">
            <a:latin typeface="Candara" panose="020E0502030303020204" pitchFamily="34" charset="0"/>
          </a:endParaRPr>
        </a:p>
      </dgm:t>
    </dgm:pt>
    <dgm:pt modelId="{39641E85-7FC8-4BA2-9B34-CF963500997C}" type="parTrans" cxnId="{55C7C706-7314-49B5-9428-792FF240B71D}">
      <dgm:prSet/>
      <dgm:spPr/>
      <dgm:t>
        <a:bodyPr/>
        <a:lstStyle/>
        <a:p>
          <a:endParaRPr lang="en-US"/>
        </a:p>
      </dgm:t>
    </dgm:pt>
    <dgm:pt modelId="{0E901253-52D4-4626-8927-477C42CBAC8B}" type="sibTrans" cxnId="{55C7C706-7314-49B5-9428-792FF240B71D}">
      <dgm:prSet/>
      <dgm:spPr/>
      <dgm:t>
        <a:bodyPr/>
        <a:lstStyle/>
        <a:p>
          <a:endParaRPr lang="en-US"/>
        </a:p>
      </dgm:t>
    </dgm:pt>
    <dgm:pt modelId="{D749D21D-98A7-4920-9FF1-66E3896316F8}">
      <dgm:prSet phldrT="[Text]"/>
      <dgm:spPr/>
      <dgm:t>
        <a:bodyPr/>
        <a:lstStyle/>
        <a:p>
          <a:r>
            <a:rPr lang="mk-MK" dirty="0" smtClean="0">
              <a:latin typeface="Candara" panose="020E0502030303020204" pitchFamily="34" charset="0"/>
            </a:rPr>
            <a:t>Театарски претстави</a:t>
          </a:r>
          <a:endParaRPr lang="en-US" dirty="0">
            <a:latin typeface="Candara" panose="020E0502030303020204" pitchFamily="34" charset="0"/>
          </a:endParaRPr>
        </a:p>
      </dgm:t>
    </dgm:pt>
    <dgm:pt modelId="{140BFE17-9185-4EAC-9CA2-896429BABDED}" type="parTrans" cxnId="{5F779E6D-BA68-495B-847A-0AC4C8876E5B}">
      <dgm:prSet/>
      <dgm:spPr/>
      <dgm:t>
        <a:bodyPr/>
        <a:lstStyle/>
        <a:p>
          <a:endParaRPr lang="en-US"/>
        </a:p>
      </dgm:t>
    </dgm:pt>
    <dgm:pt modelId="{19E4F2DA-35E9-4C96-97FF-9D6D9C030DA1}" type="sibTrans" cxnId="{5F779E6D-BA68-495B-847A-0AC4C8876E5B}">
      <dgm:prSet/>
      <dgm:spPr/>
      <dgm:t>
        <a:bodyPr/>
        <a:lstStyle/>
        <a:p>
          <a:endParaRPr lang="en-US"/>
        </a:p>
      </dgm:t>
    </dgm:pt>
    <dgm:pt modelId="{F8698482-FF8B-42F5-A4E8-E40B64DBFCF7}">
      <dgm:prSet phldrT="[Text]" custT="1"/>
      <dgm:spPr/>
      <dgm:t>
        <a:bodyPr/>
        <a:lstStyle/>
        <a:p>
          <a:r>
            <a:rPr lang="mk-MK" sz="1100" dirty="0" smtClean="0">
              <a:latin typeface="Candara" panose="020E0502030303020204" pitchFamily="34" charset="0"/>
            </a:rPr>
            <a:t>Издградба и одржување на други канализациони системи</a:t>
          </a:r>
          <a:endParaRPr lang="en-US" sz="1100" dirty="0">
            <a:latin typeface="Candara" panose="020E0502030303020204" pitchFamily="34" charset="0"/>
          </a:endParaRPr>
        </a:p>
      </dgm:t>
    </dgm:pt>
    <dgm:pt modelId="{05D6D766-65DB-4E77-9E89-EFE8F1EB81BC}" type="parTrans" cxnId="{95574DC2-E3EB-4FA3-9E57-BDE6868404C3}">
      <dgm:prSet/>
      <dgm:spPr/>
      <dgm:t>
        <a:bodyPr/>
        <a:lstStyle/>
        <a:p>
          <a:endParaRPr lang="en-US"/>
        </a:p>
      </dgm:t>
    </dgm:pt>
    <dgm:pt modelId="{B12BE458-61FE-4F35-A500-6FC3847D8E56}" type="sibTrans" cxnId="{95574DC2-E3EB-4FA3-9E57-BDE6868404C3}">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3">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3">
        <dgm:presLayoutVars>
          <dgm:bulletEnabled val="1"/>
        </dgm:presLayoutVars>
      </dgm:prSet>
      <dgm:spPr/>
      <dgm:t>
        <a:bodyPr/>
        <a:lstStyle/>
        <a:p>
          <a:endParaRPr lang="en-US"/>
        </a:p>
      </dgm:t>
    </dgm:pt>
    <dgm:pt modelId="{7EA14F11-840D-4722-BC3C-54BD6CAF1659}" type="pres">
      <dgm:prSet presAssocID="{0C0A73C3-35A2-448C-8081-B6A349C2AB1C}" presName="sp" presStyleCnt="0"/>
      <dgm:spPr/>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1" presStyleCnt="3" custLinFactNeighborX="167" custLinFactNeighborY="-2565">
        <dgm:presLayoutVars>
          <dgm:chMax val="1"/>
          <dgm:bulletEnabled val="1"/>
        </dgm:presLayoutVars>
      </dgm:prSet>
      <dgm:spPr/>
      <dgm:t>
        <a:bodyPr/>
        <a:lstStyle/>
        <a:p>
          <a:endParaRPr lang="en-US"/>
        </a:p>
      </dgm:t>
    </dgm:pt>
    <dgm:pt modelId="{1487939A-C3DA-4F1E-B7C2-88CA52655FA0}" type="pres">
      <dgm:prSet presAssocID="{7C03EBBA-E2A0-40C4-9F8E-EBF9DF6D531B}" presName="descendantText" presStyleLbl="alignAccFollowNode1" presStyleIdx="1" presStyleCnt="3">
        <dgm:presLayoutVars>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2" presStyleCnt="3">
        <dgm:presLayoutVars>
          <dgm:chMax val="1"/>
          <dgm:bulletEnabled val="1"/>
        </dgm:presLayoutVars>
      </dgm:prSet>
      <dgm:spPr/>
      <dgm:t>
        <a:bodyPr/>
        <a:lstStyle/>
        <a:p>
          <a:endParaRPr lang="en-US"/>
        </a:p>
      </dgm:t>
    </dgm:pt>
    <dgm:pt modelId="{070FC703-4782-4A82-955E-3F720B982DEF}" type="pres">
      <dgm:prSet presAssocID="{A460B322-0407-48A1-8EA8-118F546A39A8}" presName="descendantText" presStyleLbl="alignAccFollowNode1" presStyleIdx="2" presStyleCnt="3" custScaleY="293280">
        <dgm:presLayoutVars>
          <dgm:bulletEnabled val="1"/>
        </dgm:presLayoutVars>
      </dgm:prSet>
      <dgm:spPr/>
      <dgm:t>
        <a:bodyPr/>
        <a:lstStyle/>
        <a:p>
          <a:endParaRPr lang="en-US"/>
        </a:p>
      </dgm:t>
    </dgm:pt>
  </dgm:ptLst>
  <dgm:cxnLst>
    <dgm:cxn modelId="{ECD5F91E-7FD6-4BA1-895B-D411722ACEAF}" srcId="{A460B322-0407-48A1-8EA8-118F546A39A8}" destId="{DFF93D4B-7647-4826-9464-E5CC4ACA9BF2}" srcOrd="0" destOrd="0" parTransId="{30B1C860-672F-4453-ACEE-4A6464EABCE6}" sibTransId="{5DECDF4D-30EA-4F2E-BDC0-8E6991D43F4C}"/>
    <dgm:cxn modelId="{794715AB-5A15-4A4A-96C5-A5AF5CDC7525}" type="presOf" srcId="{C05711DC-5F9A-43C1-BA22-2853CB11EE08}" destId="{070FC703-4782-4A82-955E-3F720B982DEF}" srcOrd="0" destOrd="1" presId="urn:microsoft.com/office/officeart/2005/8/layout/vList5"/>
    <dgm:cxn modelId="{DDB8AFB7-4C78-4CB5-A5BE-BCFB679B3C3C}" type="presOf" srcId="{F8698482-FF8B-42F5-A4E8-E40B64DBFCF7}" destId="{1487939A-C3DA-4F1E-B7C2-88CA52655FA0}" srcOrd="0" destOrd="1" presId="urn:microsoft.com/office/officeart/2005/8/layout/vList5"/>
    <dgm:cxn modelId="{D9CB25BA-EC36-4ACA-9F2B-E1A3D316E6E1}" type="presOf" srcId="{EE9741E2-72EF-488B-BAA9-D90328BDA579}" destId="{070FC703-4782-4A82-955E-3F720B982DEF}" srcOrd="0" destOrd="3" presId="urn:microsoft.com/office/officeart/2005/8/layout/vList5"/>
    <dgm:cxn modelId="{D01A8521-645C-4735-89FB-F315DABC93D1}" srcId="{A460B322-0407-48A1-8EA8-118F546A39A8}" destId="{EE9741E2-72EF-488B-BAA9-D90328BDA579}" srcOrd="3" destOrd="0" parTransId="{AD8CA2FB-409E-4027-A98C-03858F4ACAAE}" sibTransId="{911CC9F1-5CB3-465C-A0B5-125B480A4E0D}"/>
    <dgm:cxn modelId="{95574DC2-E3EB-4FA3-9E57-BDE6868404C3}" srcId="{7C03EBBA-E2A0-40C4-9F8E-EBF9DF6D531B}" destId="{F8698482-FF8B-42F5-A4E8-E40B64DBFCF7}" srcOrd="1" destOrd="0" parTransId="{05D6D766-65DB-4E77-9E89-EFE8F1EB81BC}" sibTransId="{B12BE458-61FE-4F35-A500-6FC3847D8E56}"/>
    <dgm:cxn modelId="{DB6193FD-DD6C-49F7-80AF-94931021CDD5}" type="presOf" srcId="{CEFF5762-34D1-4217-A087-62285B630417}" destId="{D4405813-5EC5-43BE-A89C-A524021CCF8F}" srcOrd="0" destOrd="0" presId="urn:microsoft.com/office/officeart/2005/8/layout/vList5"/>
    <dgm:cxn modelId="{E530E45D-7E40-42E6-A3E3-03C8C38EE41F}" type="presOf" srcId="{D749D21D-98A7-4920-9FF1-66E3896316F8}" destId="{070FC703-4782-4A82-955E-3F720B982DEF}" srcOrd="0" destOrd="5" presId="urn:microsoft.com/office/officeart/2005/8/layout/vList5"/>
    <dgm:cxn modelId="{454FE79F-90DD-4F62-B1F2-7690D438B72A}" srcId="{7C39A541-5F0F-4DD3-B538-C71978982732}" destId="{7C03EBBA-E2A0-40C4-9F8E-EBF9DF6D531B}" srcOrd="1" destOrd="0" parTransId="{C2C96CC9-A234-4AB7-9747-B43739F52B01}" sibTransId="{280CCC33-C027-463B-B224-E78586D60E42}"/>
    <dgm:cxn modelId="{55C7C706-7314-49B5-9428-792FF240B71D}" srcId="{A460B322-0407-48A1-8EA8-118F546A39A8}" destId="{C381FBE1-871F-4CBB-B2C1-34E46B81EB9B}" srcOrd="4" destOrd="0" parTransId="{39641E85-7FC8-4BA2-9B34-CF963500997C}" sibTransId="{0E901253-52D4-4626-8927-477C42CBAC8B}"/>
    <dgm:cxn modelId="{5F779E6D-BA68-495B-847A-0AC4C8876E5B}" srcId="{A460B322-0407-48A1-8EA8-118F546A39A8}" destId="{D749D21D-98A7-4920-9FF1-66E3896316F8}" srcOrd="5" destOrd="0" parTransId="{140BFE17-9185-4EAC-9CA2-896429BABDED}" sibTransId="{19E4F2DA-35E9-4C96-97FF-9D6D9C030DA1}"/>
    <dgm:cxn modelId="{E07854AC-E512-417D-B8C0-3E129FEEBC4F}" type="presOf" srcId="{12B72618-EB6D-4384-AC00-DEF4BD04BFC1}" destId="{1487939A-C3DA-4F1E-B7C2-88CA52655FA0}" srcOrd="0" destOrd="0" presId="urn:microsoft.com/office/officeart/2005/8/layout/vList5"/>
    <dgm:cxn modelId="{BFC43C73-5C15-44B7-9C94-F1B1098AE3EC}" srcId="{7C39A541-5F0F-4DD3-B538-C71978982732}" destId="{A460B322-0407-48A1-8EA8-118F546A39A8}" srcOrd="2" destOrd="0" parTransId="{6BBD2D91-BBE2-41B9-89F9-6398DB1DF0D1}" sibTransId="{0ADC6D5D-20EB-4D6A-B102-88673A6BC091}"/>
    <dgm:cxn modelId="{7E7CAC42-FCAA-4077-A2A1-991E530D2073}" type="presOf" srcId="{A460B322-0407-48A1-8EA8-118F546A39A8}" destId="{805D8226-23F7-4EA1-86DD-725AD3BCE039}" srcOrd="0" destOrd="0" presId="urn:microsoft.com/office/officeart/2005/8/layout/vList5"/>
    <dgm:cxn modelId="{7C3FD29C-5D0A-4C99-9E67-9537AFC2157B}" type="presOf" srcId="{7C39A541-5F0F-4DD3-B538-C71978982732}" destId="{DD87E93F-9FF4-4E31-82D1-BEA93F7B5BF4}" srcOrd="0" destOrd="0" presId="urn:microsoft.com/office/officeart/2005/8/layout/vList5"/>
    <dgm:cxn modelId="{34C9B732-F6F1-402E-85C3-5BED46D1D087}" type="presOf" srcId="{DFF93D4B-7647-4826-9464-E5CC4ACA9BF2}" destId="{070FC703-4782-4A82-955E-3F720B982DEF}" srcOrd="0" destOrd="0" presId="urn:microsoft.com/office/officeart/2005/8/layout/vList5"/>
    <dgm:cxn modelId="{D7F3DFC0-C379-415C-BD16-90F3D217FD78}" srcId="{BFBDE903-3B4A-4C8A-A094-969DE0717529}" destId="{CEFF5762-34D1-4217-A087-62285B630417}" srcOrd="0" destOrd="0" parTransId="{FA4F261C-40C8-451D-BDDC-E3345C8D9BC1}" sibTransId="{A535E62C-D321-44D6-AD4A-3AD9F691AEBC}"/>
    <dgm:cxn modelId="{898335ED-AAAB-4E21-86D8-F5DC659B5B82}" srcId="{A460B322-0407-48A1-8EA8-118F546A39A8}" destId="{9EFBCCDB-3DC6-4DBB-BF1D-8ECE1DF9E738}" srcOrd="2" destOrd="0" parTransId="{B9EF3CB7-9BD9-45F4-8845-B4407B9B7240}" sibTransId="{EC97108E-64D5-4D6E-802A-F963FD8B395A}"/>
    <dgm:cxn modelId="{832C41DA-9F7B-4731-A670-3325B7335FFD}" type="presOf" srcId="{BFBDE903-3B4A-4C8A-A094-969DE0717529}" destId="{60F122D3-070D-4AA6-B09C-6E4E902C325C}" srcOrd="0" destOrd="0" presId="urn:microsoft.com/office/officeart/2005/8/layout/vList5"/>
    <dgm:cxn modelId="{17ABB6C6-652A-47D8-A0AF-2362940C0993}" srcId="{A460B322-0407-48A1-8EA8-118F546A39A8}" destId="{C05711DC-5F9A-43C1-BA22-2853CB11EE08}" srcOrd="1" destOrd="0" parTransId="{64D4403A-53FC-4FED-A7B9-84E077D10856}" sibTransId="{55AE04A1-2509-4125-84D7-1F547B1BDEDF}"/>
    <dgm:cxn modelId="{255CC811-AC0F-4998-888D-6F8F967EF648}" srcId="{7C03EBBA-E2A0-40C4-9F8E-EBF9DF6D531B}" destId="{12B72618-EB6D-4384-AC00-DEF4BD04BFC1}" srcOrd="0" destOrd="0" parTransId="{2CB3086A-5883-4F2E-9981-6BAFD840E64D}" sibTransId="{AE58B87E-C364-4D47-A906-C53D787E2CE7}"/>
    <dgm:cxn modelId="{5D084DFF-7F3D-4C73-ACC7-5DD72730C95A}" type="presOf" srcId="{C381FBE1-871F-4CBB-B2C1-34E46B81EB9B}" destId="{070FC703-4782-4A82-955E-3F720B982DEF}" srcOrd="0" destOrd="4" presId="urn:microsoft.com/office/officeart/2005/8/layout/vList5"/>
    <dgm:cxn modelId="{D9E6AFA9-A4C4-44DB-A591-0FF662F0F05C}" srcId="{A460B322-0407-48A1-8EA8-118F546A39A8}" destId="{38076D84-0AF3-42BE-AB9F-223D2AF88A4D}" srcOrd="6" destOrd="0" parTransId="{DFD112A6-FCB2-4209-986E-919299A618B9}" sibTransId="{75FC9D9C-B4C6-4A82-BBB9-0B879AF48899}"/>
    <dgm:cxn modelId="{D61D14D2-6DC5-4913-88FC-3A0D4D123CF8}" type="presOf" srcId="{9EFBCCDB-3DC6-4DBB-BF1D-8ECE1DF9E738}" destId="{070FC703-4782-4A82-955E-3F720B982DEF}" srcOrd="0" destOrd="2" presId="urn:microsoft.com/office/officeart/2005/8/layout/vList5"/>
    <dgm:cxn modelId="{92B9D8FC-B115-4EDD-8AE3-A782B2D2B831}" type="presOf" srcId="{7C03EBBA-E2A0-40C4-9F8E-EBF9DF6D531B}" destId="{7EEB52BB-DEFF-4261-A4C4-DCF62D230410}" srcOrd="0" destOrd="0" presId="urn:microsoft.com/office/officeart/2005/8/layout/vList5"/>
    <dgm:cxn modelId="{D424DD8D-5522-4751-A404-3375B047952A}" type="presOf" srcId="{38076D84-0AF3-42BE-AB9F-223D2AF88A4D}" destId="{070FC703-4782-4A82-955E-3F720B982DEF}" srcOrd="0" destOrd="6"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EC6AD130-CA67-4F84-AA26-DB9CD36B5938}" type="presParOf" srcId="{DD87E93F-9FF4-4E31-82D1-BEA93F7B5BF4}" destId="{60CCBC81-7C59-45A9-B91C-1757009C3675}" srcOrd="0" destOrd="0" presId="urn:microsoft.com/office/officeart/2005/8/layout/vList5"/>
    <dgm:cxn modelId="{F02DE707-0C76-4663-8A97-5E47DBE56260}" type="presParOf" srcId="{60CCBC81-7C59-45A9-B91C-1757009C3675}" destId="{60F122D3-070D-4AA6-B09C-6E4E902C325C}" srcOrd="0" destOrd="0" presId="urn:microsoft.com/office/officeart/2005/8/layout/vList5"/>
    <dgm:cxn modelId="{470CC0C4-4504-4023-BBA4-416CCBFAC8B1}" type="presParOf" srcId="{60CCBC81-7C59-45A9-B91C-1757009C3675}" destId="{D4405813-5EC5-43BE-A89C-A524021CCF8F}" srcOrd="1" destOrd="0" presId="urn:microsoft.com/office/officeart/2005/8/layout/vList5"/>
    <dgm:cxn modelId="{15C78484-03DE-4084-BA3C-214ECF973A31}" type="presParOf" srcId="{DD87E93F-9FF4-4E31-82D1-BEA93F7B5BF4}" destId="{7EA14F11-840D-4722-BC3C-54BD6CAF1659}" srcOrd="1" destOrd="0" presId="urn:microsoft.com/office/officeart/2005/8/layout/vList5"/>
    <dgm:cxn modelId="{DC857A8B-74E6-4D64-94E1-9DCA026FA879}" type="presParOf" srcId="{DD87E93F-9FF4-4E31-82D1-BEA93F7B5BF4}" destId="{95B30170-A645-4E43-8793-DD5936ABC22B}" srcOrd="2" destOrd="0" presId="urn:microsoft.com/office/officeart/2005/8/layout/vList5"/>
    <dgm:cxn modelId="{AC8AA28A-9B7D-419E-AA59-55494DB15633}" type="presParOf" srcId="{95B30170-A645-4E43-8793-DD5936ABC22B}" destId="{7EEB52BB-DEFF-4261-A4C4-DCF62D230410}" srcOrd="0" destOrd="0" presId="urn:microsoft.com/office/officeart/2005/8/layout/vList5"/>
    <dgm:cxn modelId="{52AEC53F-3699-49A7-9B1B-4ADDC0B7328A}" type="presParOf" srcId="{95B30170-A645-4E43-8793-DD5936ABC22B}" destId="{1487939A-C3DA-4F1E-B7C2-88CA52655FA0}" srcOrd="1" destOrd="0" presId="urn:microsoft.com/office/officeart/2005/8/layout/vList5"/>
    <dgm:cxn modelId="{8854BE8B-B8F6-4FAB-9E12-2DB3CBDD5F01}" type="presParOf" srcId="{DD87E93F-9FF4-4E31-82D1-BEA93F7B5BF4}" destId="{623007C0-64D8-4C85-9A70-8A78996CD86D}" srcOrd="3" destOrd="0" presId="urn:microsoft.com/office/officeart/2005/8/layout/vList5"/>
    <dgm:cxn modelId="{31B7A817-A05E-4090-91B7-4ED01B55295D}" type="presParOf" srcId="{DD87E93F-9FF4-4E31-82D1-BEA93F7B5BF4}" destId="{12C59F48-6748-466C-A5A6-4BC393EA8EEB}" srcOrd="4" destOrd="0" presId="urn:microsoft.com/office/officeart/2005/8/layout/vList5"/>
    <dgm:cxn modelId="{C617E200-CE51-40EC-B562-CCC088C1C0FC}" type="presParOf" srcId="{12C59F48-6748-466C-A5A6-4BC393EA8EEB}" destId="{805D8226-23F7-4EA1-86DD-725AD3BCE039}" srcOrd="0" destOrd="0" presId="urn:microsoft.com/office/officeart/2005/8/layout/vList5"/>
    <dgm:cxn modelId="{B20016AC-DF94-4120-A78F-E473454DCE34}" type="presParOf" srcId="{12C59F48-6748-466C-A5A6-4BC393EA8EEB}" destId="{070FC703-4782-4A82-955E-3F720B982DEF}"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BFBDE903-3B4A-4C8A-A094-969DE071752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mk-MK" dirty="0" smtClean="0">
              <a:latin typeface="Candara" panose="020E0502030303020204" pitchFamily="34" charset="0"/>
            </a:rPr>
            <a:t>Спорт и рекреација</a:t>
          </a:r>
          <a:endParaRPr lang="en-US" dirty="0" smtClean="0">
            <a:latin typeface="Candara" panose="020E0502030303020204" pitchFamily="34" charset="0"/>
          </a:endParaRPr>
        </a:p>
        <a:p>
          <a:pPr defTabSz="800100">
            <a:lnSpc>
              <a:spcPct val="90000"/>
            </a:lnSpc>
            <a:spcBef>
              <a:spcPct val="0"/>
            </a:spcBef>
            <a:spcAft>
              <a:spcPct val="35000"/>
            </a:spcAft>
          </a:pPr>
          <a:r>
            <a:rPr lang="mk-MK" dirty="0" smtClean="0">
              <a:latin typeface="Candara" panose="020E0502030303020204" pitchFamily="34" charset="0"/>
            </a:rPr>
            <a:t> </a:t>
          </a:r>
          <a:r>
            <a:rPr lang="en-US" dirty="0" smtClean="0">
              <a:latin typeface="Candara" panose="020E0502030303020204" pitchFamily="34" charset="0"/>
            </a:rPr>
            <a:t>1.</a:t>
          </a:r>
          <a:r>
            <a:rPr lang="mk-MK" dirty="0" smtClean="0">
              <a:latin typeface="Candara" panose="020E0502030303020204" pitchFamily="34" charset="0"/>
            </a:rPr>
            <a:t>450.000</a:t>
          </a:r>
          <a:endParaRPr lang="en-US" dirty="0">
            <a:latin typeface="Candara" panose="020E0502030303020204" pitchFamily="34" charset="0"/>
          </a:endParaRPr>
        </a:p>
      </dgm:t>
    </dgm:pt>
    <dgm:pt modelId="{D25EB5D8-E8B5-4505-AA70-3D3775000D0A}" type="parTrans" cxnId="{F5CD5B9E-1B5E-46BC-921F-7B5BD65884DE}">
      <dgm:prSet/>
      <dgm:spPr/>
      <dgm:t>
        <a:bodyPr/>
        <a:lstStyle/>
        <a:p>
          <a:endParaRPr lang="en-US"/>
        </a:p>
      </dgm:t>
    </dgm:pt>
    <dgm:pt modelId="{0C0A73C3-35A2-448C-8081-B6A349C2AB1C}" type="sibTrans" cxnId="{F5CD5B9E-1B5E-46BC-921F-7B5BD65884DE}">
      <dgm:prSet/>
      <dgm:spPr/>
      <dgm:t>
        <a:bodyPr/>
        <a:lstStyle/>
        <a:p>
          <a:endParaRPr lang="en-US"/>
        </a:p>
      </dgm:t>
    </dgm:pt>
    <dgm:pt modelId="{CEFF5762-34D1-4217-A087-62285B630417}">
      <dgm:prSet phldrT="[Text]"/>
      <dgm:spPr/>
      <dgm:t>
        <a:bodyPr/>
        <a:lstStyle/>
        <a:p>
          <a:r>
            <a:rPr lang="mk-MK" dirty="0" smtClean="0">
              <a:latin typeface="Candara" panose="020E0502030303020204" pitchFamily="34" charset="0"/>
            </a:rPr>
            <a:t>Трансфери кон спортски клубови</a:t>
          </a:r>
          <a:endParaRPr lang="en-US" dirty="0">
            <a:latin typeface="Candara" panose="020E0502030303020204" pitchFamily="34" charset="0"/>
          </a:endParaRPr>
        </a:p>
      </dgm:t>
    </dgm:pt>
    <dgm:pt modelId="{FA4F261C-40C8-451D-BDDC-E3345C8D9BC1}" type="parTrans" cxnId="{D7F3DFC0-C379-415C-BD16-90F3D217FD78}">
      <dgm:prSet/>
      <dgm:spPr/>
      <dgm:t>
        <a:bodyPr/>
        <a:lstStyle/>
        <a:p>
          <a:endParaRPr lang="en-US"/>
        </a:p>
      </dgm:t>
    </dgm:pt>
    <dgm:pt modelId="{A535E62C-D321-44D6-AD4A-3AD9F691AEBC}" type="sibTrans" cxnId="{D7F3DFC0-C379-415C-BD16-90F3D217FD78}">
      <dgm:prSet/>
      <dgm:spPr/>
      <dgm:t>
        <a:bodyPr/>
        <a:lstStyle/>
        <a:p>
          <a:endParaRPr lang="en-US"/>
        </a:p>
      </dgm:t>
    </dgm:pt>
    <dgm:pt modelId="{0CEA819E-4A51-485C-85B2-3200DC9EC98F}">
      <dgm:prSet phldrT="[Text]"/>
      <dgm:spPr/>
      <dgm:t>
        <a:bodyPr/>
        <a:lstStyle/>
        <a:p>
          <a:r>
            <a:rPr lang="mk-MK" dirty="0" smtClean="0">
              <a:latin typeface="Candara" panose="020E0502030303020204" pitchFamily="34" charset="0"/>
            </a:rPr>
            <a:t>Спортско-рекреативни активности</a:t>
          </a:r>
          <a:endParaRPr lang="en-US" dirty="0">
            <a:latin typeface="Candara" panose="020E0502030303020204" pitchFamily="34" charset="0"/>
          </a:endParaRPr>
        </a:p>
      </dgm:t>
    </dgm:pt>
    <dgm:pt modelId="{31320154-0F36-4DC1-BCE0-6DE424BA0677}" type="parTrans" cxnId="{BBC5B808-F000-4EB5-A510-B5E8BA66C879}">
      <dgm:prSet/>
      <dgm:spPr/>
      <dgm:t>
        <a:bodyPr/>
        <a:lstStyle/>
        <a:p>
          <a:endParaRPr lang="en-US"/>
        </a:p>
      </dgm:t>
    </dgm:pt>
    <dgm:pt modelId="{EFE89C2B-41CD-47D4-868F-701F585169F6}" type="sibTrans" cxnId="{BBC5B808-F000-4EB5-A510-B5E8BA66C879}">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60CCBC81-7C59-45A9-B91C-1757009C3675}" type="pres">
      <dgm:prSet presAssocID="{BFBDE903-3B4A-4C8A-A094-969DE0717529}" presName="linNode" presStyleCnt="0"/>
      <dgm:spPr/>
    </dgm:pt>
    <dgm:pt modelId="{60F122D3-070D-4AA6-B09C-6E4E902C325C}" type="pres">
      <dgm:prSet presAssocID="{BFBDE903-3B4A-4C8A-A094-969DE0717529}" presName="parentText" presStyleLbl="node1" presStyleIdx="0" presStyleCnt="1" custLinFactY="263492" custLinFactNeighborX="167" custLinFactNeighborY="300000">
        <dgm:presLayoutVars>
          <dgm:chMax val="1"/>
          <dgm:bulletEnabled val="1"/>
        </dgm:presLayoutVars>
      </dgm:prSet>
      <dgm:spPr/>
      <dgm:t>
        <a:bodyPr/>
        <a:lstStyle/>
        <a:p>
          <a:endParaRPr lang="en-US"/>
        </a:p>
      </dgm:t>
    </dgm:pt>
    <dgm:pt modelId="{D4405813-5EC5-43BE-A89C-A524021CCF8F}" type="pres">
      <dgm:prSet presAssocID="{BFBDE903-3B4A-4C8A-A094-969DE0717529}" presName="descendantText" presStyleLbl="alignAccFollowNode1" presStyleIdx="0" presStyleCnt="1">
        <dgm:presLayoutVars>
          <dgm:bulletEnabled val="1"/>
        </dgm:presLayoutVars>
      </dgm:prSet>
      <dgm:spPr/>
      <dgm:t>
        <a:bodyPr/>
        <a:lstStyle/>
        <a:p>
          <a:endParaRPr lang="en-US"/>
        </a:p>
      </dgm:t>
    </dgm:pt>
  </dgm:ptLst>
  <dgm:cxnLst>
    <dgm:cxn modelId="{D7F3DFC0-C379-415C-BD16-90F3D217FD78}" srcId="{BFBDE903-3B4A-4C8A-A094-969DE0717529}" destId="{CEFF5762-34D1-4217-A087-62285B630417}" srcOrd="0" destOrd="0" parTransId="{FA4F261C-40C8-451D-BDDC-E3345C8D9BC1}" sibTransId="{A535E62C-D321-44D6-AD4A-3AD9F691AEBC}"/>
    <dgm:cxn modelId="{C5047AA9-9C48-4E91-9CB1-95BF91E7EE20}" type="presOf" srcId="{0CEA819E-4A51-485C-85B2-3200DC9EC98F}" destId="{D4405813-5EC5-43BE-A89C-A524021CCF8F}" srcOrd="0" destOrd="1" presId="urn:microsoft.com/office/officeart/2005/8/layout/vList5"/>
    <dgm:cxn modelId="{F5CD5B9E-1B5E-46BC-921F-7B5BD65884DE}" srcId="{7C39A541-5F0F-4DD3-B538-C71978982732}" destId="{BFBDE903-3B4A-4C8A-A094-969DE0717529}" srcOrd="0" destOrd="0" parTransId="{D25EB5D8-E8B5-4505-AA70-3D3775000D0A}" sibTransId="{0C0A73C3-35A2-448C-8081-B6A349C2AB1C}"/>
    <dgm:cxn modelId="{70D89DD8-F450-4DB2-BEB8-8233718A44FE}" type="presOf" srcId="{7C39A541-5F0F-4DD3-B538-C71978982732}" destId="{DD87E93F-9FF4-4E31-82D1-BEA93F7B5BF4}" srcOrd="0" destOrd="0" presId="urn:microsoft.com/office/officeart/2005/8/layout/vList5"/>
    <dgm:cxn modelId="{BBC5B808-F000-4EB5-A510-B5E8BA66C879}" srcId="{BFBDE903-3B4A-4C8A-A094-969DE0717529}" destId="{0CEA819E-4A51-485C-85B2-3200DC9EC98F}" srcOrd="1" destOrd="0" parTransId="{31320154-0F36-4DC1-BCE0-6DE424BA0677}" sibTransId="{EFE89C2B-41CD-47D4-868F-701F585169F6}"/>
    <dgm:cxn modelId="{484C7B40-8EB1-47D9-AAF4-BDB61D00FA62}" type="presOf" srcId="{BFBDE903-3B4A-4C8A-A094-969DE0717529}" destId="{60F122D3-070D-4AA6-B09C-6E4E902C325C}" srcOrd="0" destOrd="0" presId="urn:microsoft.com/office/officeart/2005/8/layout/vList5"/>
    <dgm:cxn modelId="{4C5F9B7F-BEAB-45EB-9F7C-56DF96E6DF81}" type="presOf" srcId="{CEFF5762-34D1-4217-A087-62285B630417}" destId="{D4405813-5EC5-43BE-A89C-A524021CCF8F}" srcOrd="0" destOrd="0" presId="urn:microsoft.com/office/officeart/2005/8/layout/vList5"/>
    <dgm:cxn modelId="{DB62EE9C-854E-4734-BABA-A67649D94739}" type="presParOf" srcId="{DD87E93F-9FF4-4E31-82D1-BEA93F7B5BF4}" destId="{60CCBC81-7C59-45A9-B91C-1757009C3675}" srcOrd="0" destOrd="0" presId="urn:microsoft.com/office/officeart/2005/8/layout/vList5"/>
    <dgm:cxn modelId="{BB7BA48A-F837-4FF5-B011-C0362C1707D6}" type="presParOf" srcId="{60CCBC81-7C59-45A9-B91C-1757009C3675}" destId="{60F122D3-070D-4AA6-B09C-6E4E902C325C}" srcOrd="0" destOrd="0" presId="urn:microsoft.com/office/officeart/2005/8/layout/vList5"/>
    <dgm:cxn modelId="{2C0CEC96-B34B-40EB-A354-99885557B8B7}" type="presParOf" srcId="{60CCBC81-7C59-45A9-B91C-1757009C3675}" destId="{D4405813-5EC5-43BE-A89C-A524021CCF8F}"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7C03EBBA-E2A0-40C4-9F8E-EBF9DF6D531B}">
      <dgm:prSet phldrT="[Text]"/>
      <dgm:spPr/>
      <dgm:t>
        <a:bodyPr/>
        <a:lstStyle/>
        <a:p>
          <a:r>
            <a:rPr lang="mk-MK" dirty="0" smtClean="0">
              <a:latin typeface="Candara" panose="020E0502030303020204" pitchFamily="34" charset="0"/>
            </a:rPr>
            <a:t>Заштита на животната средина и природа</a:t>
          </a:r>
        </a:p>
        <a:p>
          <a:r>
            <a:rPr lang="mk-MK" dirty="0" smtClean="0">
              <a:latin typeface="Candara" panose="020E0502030303020204" pitchFamily="34" charset="0"/>
            </a:rPr>
            <a:t>25</a:t>
          </a:r>
          <a:r>
            <a:rPr lang="en-US" dirty="0" smtClean="0">
              <a:latin typeface="Candara" panose="020E0502030303020204" pitchFamily="34" charset="0"/>
            </a:rPr>
            <a:t>.000</a:t>
          </a:r>
          <a:endParaRPr lang="en-US" dirty="0">
            <a:latin typeface="Candara" panose="020E0502030303020204" pitchFamily="34" charset="0"/>
          </a:endParaRPr>
        </a:p>
      </dgm:t>
    </dgm:pt>
    <dgm:pt modelId="{C2C96CC9-A234-4AB7-9747-B43739F52B01}" type="parTrans" cxnId="{454FE79F-90DD-4F62-B1F2-7690D438B72A}">
      <dgm:prSet/>
      <dgm:spPr/>
      <dgm:t>
        <a:bodyPr/>
        <a:lstStyle/>
        <a:p>
          <a:endParaRPr lang="en-US"/>
        </a:p>
      </dgm:t>
    </dgm:pt>
    <dgm:pt modelId="{280CCC33-C027-463B-B224-E78586D60E42}" type="sibTrans" cxnId="{454FE79F-90DD-4F62-B1F2-7690D438B72A}">
      <dgm:prSet/>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Унапредување на здравствената заштита </a:t>
          </a:r>
        </a:p>
        <a:p>
          <a:r>
            <a:rPr lang="mk-MK" dirty="0" smtClean="0">
              <a:latin typeface="Candara" panose="020E0502030303020204" pitchFamily="34" charset="0"/>
            </a:rPr>
            <a:t>176.000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95B30170-A645-4E43-8793-DD5936ABC22B}" type="pres">
      <dgm:prSet presAssocID="{7C03EBBA-E2A0-40C4-9F8E-EBF9DF6D531B}" presName="linNode" presStyleCnt="0"/>
      <dgm:spPr/>
    </dgm:pt>
    <dgm:pt modelId="{7EEB52BB-DEFF-4261-A4C4-DCF62D230410}" type="pres">
      <dgm:prSet presAssocID="{7C03EBBA-E2A0-40C4-9F8E-EBF9DF6D531B}" presName="parentText" presStyleLbl="node1" presStyleIdx="0" presStyleCnt="2" custLinFactNeighborX="-83575" custLinFactNeighborY="8393">
        <dgm:presLayoutVars>
          <dgm:chMax val="1"/>
          <dgm:bulletEnabled val="1"/>
        </dgm:presLayoutVars>
      </dgm:prSet>
      <dgm:spPr/>
      <dgm:t>
        <a:bodyPr/>
        <a:lstStyle/>
        <a:p>
          <a:endParaRPr lang="en-US"/>
        </a:p>
      </dgm:t>
    </dgm:pt>
    <dgm:pt modelId="{623007C0-64D8-4C85-9A70-8A78996CD86D}" type="pres">
      <dgm:prSet presAssocID="{280CCC33-C027-463B-B224-E78586D60E42}" presName="sp" presStyleCnt="0"/>
      <dgm:spPr/>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1" presStyleCnt="2" custScaleX="104476" custLinFactY="-2419" custLinFactNeighborX="54113" custLinFactNeighborY="-100000">
        <dgm:presLayoutVars>
          <dgm:chMax val="1"/>
          <dgm:bulletEnabled val="1"/>
        </dgm:presLayoutVars>
      </dgm:prSet>
      <dgm:spPr/>
      <dgm:t>
        <a:bodyPr/>
        <a:lstStyle/>
        <a:p>
          <a:endParaRPr lang="en-US"/>
        </a:p>
      </dgm:t>
    </dgm:pt>
  </dgm:ptLst>
  <dgm:cxnLst>
    <dgm:cxn modelId="{BFC43C73-5C15-44B7-9C94-F1B1098AE3EC}" srcId="{7C39A541-5F0F-4DD3-B538-C71978982732}" destId="{A460B322-0407-48A1-8EA8-118F546A39A8}" srcOrd="1" destOrd="0" parTransId="{6BBD2D91-BBE2-41B9-89F9-6398DB1DF0D1}" sibTransId="{0ADC6D5D-20EB-4D6A-B102-88673A6BC091}"/>
    <dgm:cxn modelId="{454FE79F-90DD-4F62-B1F2-7690D438B72A}" srcId="{7C39A541-5F0F-4DD3-B538-C71978982732}" destId="{7C03EBBA-E2A0-40C4-9F8E-EBF9DF6D531B}" srcOrd="0" destOrd="0" parTransId="{C2C96CC9-A234-4AB7-9747-B43739F52B01}" sibTransId="{280CCC33-C027-463B-B224-E78586D60E42}"/>
    <dgm:cxn modelId="{80474C57-FDC4-490B-999D-38A82CDDC13F}" type="presOf" srcId="{7C03EBBA-E2A0-40C4-9F8E-EBF9DF6D531B}" destId="{7EEB52BB-DEFF-4261-A4C4-DCF62D230410}" srcOrd="0" destOrd="0" presId="urn:microsoft.com/office/officeart/2005/8/layout/vList5"/>
    <dgm:cxn modelId="{5A46D449-F041-490F-8D59-FD829730373D}" type="presOf" srcId="{A460B322-0407-48A1-8EA8-118F546A39A8}" destId="{805D8226-23F7-4EA1-86DD-725AD3BCE039}" srcOrd="0" destOrd="0" presId="urn:microsoft.com/office/officeart/2005/8/layout/vList5"/>
    <dgm:cxn modelId="{E8273977-61D4-4EFF-996E-0E2C284A6705}" type="presOf" srcId="{7C39A541-5F0F-4DD3-B538-C71978982732}" destId="{DD87E93F-9FF4-4E31-82D1-BEA93F7B5BF4}" srcOrd="0" destOrd="0" presId="urn:microsoft.com/office/officeart/2005/8/layout/vList5"/>
    <dgm:cxn modelId="{4E8F6D90-99A3-4B85-BB56-8DF23C9570D5}" type="presParOf" srcId="{DD87E93F-9FF4-4E31-82D1-BEA93F7B5BF4}" destId="{95B30170-A645-4E43-8793-DD5936ABC22B}" srcOrd="0" destOrd="0" presId="urn:microsoft.com/office/officeart/2005/8/layout/vList5"/>
    <dgm:cxn modelId="{EDB7B0A6-7E66-4D81-8AF6-B3967EF0DC62}" type="presParOf" srcId="{95B30170-A645-4E43-8793-DD5936ABC22B}" destId="{7EEB52BB-DEFF-4261-A4C4-DCF62D230410}" srcOrd="0" destOrd="0" presId="urn:microsoft.com/office/officeart/2005/8/layout/vList5"/>
    <dgm:cxn modelId="{0ABFC30F-A73A-4C93-AA1F-2F91DE5E5D89}" type="presParOf" srcId="{DD87E93F-9FF4-4E31-82D1-BEA93F7B5BF4}" destId="{623007C0-64D8-4C85-9A70-8A78996CD86D}" srcOrd="1" destOrd="0" presId="urn:microsoft.com/office/officeart/2005/8/layout/vList5"/>
    <dgm:cxn modelId="{E3F0A6AA-3234-4874-A696-D098620E0B69}" type="presParOf" srcId="{DD87E93F-9FF4-4E31-82D1-BEA93F7B5BF4}" destId="{12C59F48-6748-466C-A5A6-4BC393EA8EEB}" srcOrd="2" destOrd="0" presId="urn:microsoft.com/office/officeart/2005/8/layout/vList5"/>
    <dgm:cxn modelId="{5D145327-273B-4ED5-9EE4-99C9E00CD40C}" type="presParOf" srcId="{12C59F48-6748-466C-A5A6-4BC393EA8EEB}" destId="{805D8226-23F7-4EA1-86DD-725AD3BCE03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custT="1"/>
      <dgm:spPr/>
      <dgm:t>
        <a:bodyPr/>
        <a:lstStyle/>
        <a:p>
          <a:r>
            <a:rPr lang="mk-MK" sz="1400" b="1" dirty="0" smtClean="0">
              <a:solidFill>
                <a:schemeClr val="tx1">
                  <a:lumMod val="95000"/>
                  <a:lumOff val="5000"/>
                </a:schemeClr>
              </a:solidFill>
              <a:latin typeface="Candara" panose="020E0502030303020204" pitchFamily="34" charset="0"/>
            </a:rPr>
            <a:t>Совет на Општина Берово</a:t>
          </a:r>
        </a:p>
        <a:p>
          <a:r>
            <a:rPr lang="mk-MK" sz="1400" b="1" dirty="0" smtClean="0">
              <a:solidFill>
                <a:schemeClr val="tx1">
                  <a:lumMod val="95000"/>
                  <a:lumOff val="5000"/>
                </a:schemeClr>
              </a:solidFill>
              <a:latin typeface="Candara" panose="020E0502030303020204" pitchFamily="34" charset="0"/>
            </a:rPr>
            <a:t>10,733,000</a:t>
          </a:r>
          <a:endParaRPr lang="en-US" sz="1400"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custT="1"/>
      <dgm:spPr/>
      <dgm:t>
        <a:bodyPr/>
        <a:lstStyle/>
        <a:p>
          <a:r>
            <a:rPr lang="mk-MK" sz="900" dirty="0" smtClean="0">
              <a:solidFill>
                <a:schemeClr val="tx2"/>
              </a:solidFill>
              <a:latin typeface="Candara" panose="020E0502030303020204" pitchFamily="34" charset="0"/>
            </a:rPr>
            <a:t>Плати и надоместоци</a:t>
          </a:r>
        </a:p>
        <a:p>
          <a:r>
            <a:rPr lang="mk-MK" sz="900" dirty="0" smtClean="0">
              <a:solidFill>
                <a:schemeClr val="tx2"/>
              </a:solidFill>
              <a:latin typeface="Candara" panose="020E0502030303020204" pitchFamily="34" charset="0"/>
            </a:rPr>
            <a:t>34,711,800</a:t>
          </a:r>
          <a:endParaRPr lang="en-US" sz="900" dirty="0">
            <a:solidFill>
              <a:schemeClr val="tx2"/>
            </a:solidFill>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custT="1"/>
      <dgm:spPr/>
      <dgm:t>
        <a:bodyPr/>
        <a:lstStyle/>
        <a:p>
          <a:r>
            <a:rPr lang="mk-MK" sz="1000" dirty="0" smtClean="0">
              <a:solidFill>
                <a:schemeClr val="tx2"/>
              </a:solidFill>
              <a:latin typeface="Candara" panose="020E0502030303020204" pitchFamily="34" charset="0"/>
            </a:rPr>
            <a:t>Стоки и услуги </a:t>
          </a:r>
          <a:r>
            <a:rPr lang="mk-MK" sz="1000" dirty="0" smtClean="0">
              <a:solidFill>
                <a:schemeClr val="tx2"/>
              </a:solidFill>
              <a:latin typeface="Candara" panose="020E0502030303020204" pitchFamily="34" charset="0"/>
            </a:rPr>
            <a:t>24,594,500</a:t>
          </a:r>
          <a:endParaRPr lang="en-US" sz="1000" dirty="0">
            <a:solidFill>
              <a:schemeClr val="tx2"/>
            </a:solidFill>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custT="1"/>
      <dgm:spPr/>
      <dgm:t>
        <a:bodyPr/>
        <a:lstStyle/>
        <a:p>
          <a:r>
            <a:rPr lang="mk-MK" sz="1000" dirty="0" smtClean="0">
              <a:solidFill>
                <a:schemeClr val="tx2"/>
              </a:solidFill>
              <a:latin typeface="Candara" panose="020E0502030303020204" pitchFamily="34" charset="0"/>
            </a:rPr>
            <a:t>Субвенции и трансфери </a:t>
          </a:r>
          <a:r>
            <a:rPr lang="mk-MK" sz="1000" dirty="0" smtClean="0">
              <a:solidFill>
                <a:schemeClr val="tx2"/>
              </a:solidFill>
              <a:latin typeface="Candara" panose="020E0502030303020204" pitchFamily="34" charset="0"/>
            </a:rPr>
            <a:t>7,766,000</a:t>
          </a:r>
          <a:endParaRPr lang="en-US" sz="1000"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070F8978-BBDD-42F9-90EA-EFDB2E63D796}">
      <dgm:prSet phldrT="[Text]" custT="1"/>
      <dgm:spPr/>
      <dgm:t>
        <a:bodyPr/>
        <a:lstStyle/>
        <a:p>
          <a:r>
            <a:rPr lang="mk-MK" sz="1000" dirty="0" smtClean="0">
              <a:solidFill>
                <a:schemeClr val="tx2"/>
              </a:solidFill>
              <a:latin typeface="Candara" panose="020E0502030303020204" pitchFamily="34" charset="0"/>
            </a:rPr>
            <a:t>Резерви и недефинирани расходи </a:t>
          </a:r>
          <a:r>
            <a:rPr lang="mk-MK" sz="1000" dirty="0" smtClean="0">
              <a:solidFill>
                <a:schemeClr val="tx2"/>
              </a:solidFill>
              <a:latin typeface="Candara" panose="020E0502030303020204" pitchFamily="34" charset="0"/>
            </a:rPr>
            <a:t>850,000</a:t>
          </a:r>
          <a:endParaRPr lang="en-US" sz="1000" dirty="0">
            <a:solidFill>
              <a:schemeClr val="tx2"/>
            </a:solidFill>
            <a:latin typeface="Candara" panose="020E0502030303020204" pitchFamily="34" charset="0"/>
          </a:endParaRPr>
        </a:p>
      </dgm:t>
    </dgm:pt>
    <dgm:pt modelId="{29D34D1E-5297-4D74-98CA-615511B67E52}" type="parTrans" cxnId="{D374B96C-DBFE-437F-96F8-272BD0A6F54D}">
      <dgm:prSet/>
      <dgm:spPr/>
      <dgm:t>
        <a:bodyPr/>
        <a:lstStyle/>
        <a:p>
          <a:endParaRPr lang="en-US"/>
        </a:p>
      </dgm:t>
    </dgm:pt>
    <dgm:pt modelId="{05A27F7F-463B-4377-8760-7BBCA55C91C5}" type="sibTrans" cxnId="{D374B96C-DBFE-437F-96F8-272BD0A6F54D}">
      <dgm:prSet/>
      <dgm:spPr/>
      <dgm:t>
        <a:bodyPr/>
        <a:lstStyle/>
        <a:p>
          <a:endParaRPr lang="en-US"/>
        </a:p>
      </dgm:t>
    </dgm:pt>
    <dgm:pt modelId="{899CB359-01D2-4558-96D3-5879BBB78A0D}">
      <dgm:prSet phldrT="[Text]" custT="1"/>
      <dgm:spPr/>
      <dgm:t>
        <a:bodyPr/>
        <a:lstStyle/>
        <a:p>
          <a:r>
            <a:rPr lang="mk-MK" sz="1050" dirty="0" smtClean="0">
              <a:solidFill>
                <a:schemeClr val="tx2"/>
              </a:solidFill>
              <a:latin typeface="Candara" panose="020E0502030303020204" pitchFamily="34" charset="0"/>
            </a:rPr>
            <a:t>Каматни плаќања </a:t>
          </a:r>
        </a:p>
        <a:p>
          <a:r>
            <a:rPr lang="mk-MK" sz="1050" dirty="0" smtClean="0">
              <a:solidFill>
                <a:schemeClr val="tx2"/>
              </a:solidFill>
              <a:latin typeface="Candara" panose="020E0502030303020204" pitchFamily="34" charset="0"/>
            </a:rPr>
            <a:t>150,000</a:t>
          </a:r>
          <a:endParaRPr lang="en-US" sz="1050" dirty="0">
            <a:solidFill>
              <a:schemeClr val="tx2"/>
            </a:solidFill>
            <a:latin typeface="Candara" panose="020E0502030303020204" pitchFamily="34" charset="0"/>
          </a:endParaRPr>
        </a:p>
      </dgm:t>
    </dgm:pt>
    <dgm:pt modelId="{DE78B04E-FCAE-4CD7-BCCA-B52E1C8DDDD4}" type="parTrans" cxnId="{35AB20E0-184A-43E2-A3F6-ECCC4746BB23}">
      <dgm:prSet/>
      <dgm:spPr/>
      <dgm:t>
        <a:bodyPr/>
        <a:lstStyle/>
        <a:p>
          <a:endParaRPr lang="en-US"/>
        </a:p>
      </dgm:t>
    </dgm:pt>
    <dgm:pt modelId="{92A96016-E1BC-4D20-B065-4B0D02CF1CF5}" type="sibTrans" cxnId="{35AB20E0-184A-43E2-A3F6-ECCC4746BB23}">
      <dgm:prSet/>
      <dgm:spPr/>
      <dgm:t>
        <a:bodyPr/>
        <a:lstStyle/>
        <a:p>
          <a:endParaRPr lang="en-US"/>
        </a:p>
      </dgm:t>
    </dgm:pt>
    <dgm:pt modelId="{0B23ECF5-A5FE-4E99-A6E9-ECB84005BB8B}">
      <dgm:prSet phldrT="[Text]" custT="1"/>
      <dgm:spPr/>
      <dgm:t>
        <a:bodyPr/>
        <a:lstStyle/>
        <a:p>
          <a:r>
            <a:rPr lang="mk-MK" sz="1050" dirty="0" smtClean="0">
              <a:solidFill>
                <a:schemeClr val="tx2"/>
              </a:solidFill>
              <a:latin typeface="Candara" panose="020E0502030303020204" pitchFamily="34" charset="0"/>
            </a:rPr>
            <a:t>Отплата на главница</a:t>
          </a:r>
        </a:p>
        <a:p>
          <a:r>
            <a:rPr lang="mk-MK" sz="1050" dirty="0" smtClean="0">
              <a:solidFill>
                <a:schemeClr val="tx2"/>
              </a:solidFill>
              <a:latin typeface="Candara" panose="020E0502030303020204" pitchFamily="34" charset="0"/>
            </a:rPr>
            <a:t>2.338.000</a:t>
          </a:r>
          <a:endParaRPr lang="en-US" sz="1050" dirty="0">
            <a:solidFill>
              <a:schemeClr val="tx2"/>
            </a:solidFill>
            <a:latin typeface="Candara" panose="020E0502030303020204" pitchFamily="34" charset="0"/>
          </a:endParaRPr>
        </a:p>
      </dgm:t>
    </dgm:pt>
    <dgm:pt modelId="{E0A69702-9D9D-4E4F-8991-0E7F685EB8A3}" type="parTrans" cxnId="{4CFDE515-5CCB-4EA6-ABBB-44EAE90FE23E}">
      <dgm:prSet/>
      <dgm:spPr/>
      <dgm:t>
        <a:bodyPr/>
        <a:lstStyle/>
        <a:p>
          <a:endParaRPr lang="en-US"/>
        </a:p>
      </dgm:t>
    </dgm:pt>
    <dgm:pt modelId="{4EA879E7-B1BC-4532-96C6-379EB45B7A7E}" type="sibTrans" cxnId="{4CFDE515-5CCB-4EA6-ABBB-44EAE90FE23E}">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dgm:presLayoutVars>
          <dgm:chMax val="6"/>
          <dgm:chPref val="6"/>
        </dgm:presLayoutVars>
      </dgm:prSet>
      <dgm:spPr/>
      <dgm:t>
        <a:bodyPr/>
        <a:lstStyle/>
        <a:p>
          <a:endParaRPr lang="en-US"/>
        </a:p>
      </dgm:t>
    </dgm:pt>
    <dgm:pt modelId="{A639919E-B0EC-4263-8388-95ACDB08B376}" type="pres">
      <dgm:prSet presAssocID="{09E827FB-5F0B-4330-A8FE-EE2E757B5EC3}" presName="Accent1" presStyleCnt="0"/>
      <dgm:spPr/>
    </dgm:pt>
    <dgm:pt modelId="{A93D396E-6815-4377-9A85-B4AF7AA4EBC3}" type="pres">
      <dgm:prSet presAssocID="{09E827FB-5F0B-4330-A8FE-EE2E757B5EC3}" presName="Accent" presStyleLbl="bgShp" presStyleIdx="0" presStyleCnt="6"/>
      <dgm:spPr/>
    </dgm:pt>
    <dgm:pt modelId="{CF981117-2AD5-4AFB-811A-447A33154E46}" type="pres">
      <dgm:prSet presAssocID="{09E827FB-5F0B-4330-A8FE-EE2E757B5EC3}" presName="Child1" presStyleLbl="node1" presStyleIdx="0" presStyleCnt="6">
        <dgm:presLayoutVars>
          <dgm:chMax val="0"/>
          <dgm:chPref val="0"/>
          <dgm:bulletEnabled val="1"/>
        </dgm:presLayoutVars>
      </dgm:prSet>
      <dgm:spPr/>
      <dgm:t>
        <a:bodyPr/>
        <a:lstStyle/>
        <a:p>
          <a:endParaRPr lang="en-US"/>
        </a:p>
      </dgm:t>
    </dgm:pt>
    <dgm:pt modelId="{11B153FB-92A4-4946-B3AF-F20BAAC53BBE}" type="pres">
      <dgm:prSet presAssocID="{ABAA687D-F5BD-4694-99EC-C12A634BC790}" presName="Accent2" presStyleCnt="0"/>
      <dgm:spPr/>
    </dgm:pt>
    <dgm:pt modelId="{34D479DE-B65E-4604-A6A3-2CCD39165AFE}" type="pres">
      <dgm:prSet presAssocID="{ABAA687D-F5BD-4694-99EC-C12A634BC790}" presName="Accent" presStyleLbl="bgShp" presStyleIdx="1" presStyleCnt="6"/>
      <dgm:spPr/>
    </dgm:pt>
    <dgm:pt modelId="{A77E4921-9E38-4F2E-83FA-52AD3D0A3159}" type="pres">
      <dgm:prSet presAssocID="{ABAA687D-F5BD-4694-99EC-C12A634BC790}" presName="Child2" presStyleLbl="node1" presStyleIdx="1" presStyleCnt="6" custLinFactNeighborX="2007" custLinFactNeighborY="-2272">
        <dgm:presLayoutVars>
          <dgm:chMax val="0"/>
          <dgm:chPref val="0"/>
          <dgm:bulletEnabled val="1"/>
        </dgm:presLayoutVars>
      </dgm:prSet>
      <dgm:spPr/>
      <dgm:t>
        <a:bodyPr/>
        <a:lstStyle/>
        <a:p>
          <a:endParaRPr lang="en-US"/>
        </a:p>
      </dgm:t>
    </dgm:pt>
    <dgm:pt modelId="{5ED406A2-ED8D-4309-8149-63A253612934}" type="pres">
      <dgm:prSet presAssocID="{7771BCAA-4FF8-4AE7-9607-BAEF59E12DA8}" presName="Accent3" presStyleCnt="0"/>
      <dgm:spPr/>
    </dgm:pt>
    <dgm:pt modelId="{3FF4B09F-CFC2-4608-801C-793562DD2A52}" type="pres">
      <dgm:prSet presAssocID="{7771BCAA-4FF8-4AE7-9607-BAEF59E12DA8}" presName="Accent" presStyleLbl="bgShp" presStyleIdx="2" presStyleCnt="6"/>
      <dgm:spPr/>
    </dgm:pt>
    <dgm:pt modelId="{21C52392-5A6C-4EA6-857F-25BC7BDD69C3}" type="pres">
      <dgm:prSet presAssocID="{7771BCAA-4FF8-4AE7-9607-BAEF59E12DA8}" presName="Child3" presStyleLbl="node1" presStyleIdx="2" presStyleCnt="6">
        <dgm:presLayoutVars>
          <dgm:chMax val="0"/>
          <dgm:chPref val="0"/>
          <dgm:bulletEnabled val="1"/>
        </dgm:presLayoutVars>
      </dgm:prSet>
      <dgm:spPr/>
      <dgm:t>
        <a:bodyPr/>
        <a:lstStyle/>
        <a:p>
          <a:endParaRPr lang="en-US"/>
        </a:p>
      </dgm:t>
    </dgm:pt>
    <dgm:pt modelId="{2DCBC335-5045-4B7C-810E-ED16051499A7}" type="pres">
      <dgm:prSet presAssocID="{070F8978-BBDD-42F9-90EA-EFDB2E63D796}" presName="Accent4" presStyleCnt="0"/>
      <dgm:spPr/>
    </dgm:pt>
    <dgm:pt modelId="{FDD3B02E-7247-428D-844E-B352CA07513B}" type="pres">
      <dgm:prSet presAssocID="{070F8978-BBDD-42F9-90EA-EFDB2E63D796}" presName="Accent" presStyleLbl="bgShp" presStyleIdx="3" presStyleCnt="6"/>
      <dgm:spPr/>
    </dgm:pt>
    <dgm:pt modelId="{1C817F9F-2DA7-414E-94D9-CD789368EA95}" type="pres">
      <dgm:prSet presAssocID="{070F8978-BBDD-42F9-90EA-EFDB2E63D796}" presName="Child4" presStyleLbl="node1" presStyleIdx="3" presStyleCnt="6" custLinFactNeighborX="774" custLinFactNeighborY="8051">
        <dgm:presLayoutVars>
          <dgm:chMax val="0"/>
          <dgm:chPref val="0"/>
          <dgm:bulletEnabled val="1"/>
        </dgm:presLayoutVars>
      </dgm:prSet>
      <dgm:spPr/>
      <dgm:t>
        <a:bodyPr/>
        <a:lstStyle/>
        <a:p>
          <a:endParaRPr lang="en-US"/>
        </a:p>
      </dgm:t>
    </dgm:pt>
    <dgm:pt modelId="{442AD080-8021-4DA0-9053-ADFB48683851}" type="pres">
      <dgm:prSet presAssocID="{899CB359-01D2-4558-96D3-5879BBB78A0D}" presName="Accent5" presStyleCnt="0"/>
      <dgm:spPr/>
    </dgm:pt>
    <dgm:pt modelId="{23D8FB4D-49C4-480C-898B-6406F05EE53C}" type="pres">
      <dgm:prSet presAssocID="{899CB359-01D2-4558-96D3-5879BBB78A0D}" presName="Accent" presStyleLbl="bgShp" presStyleIdx="4" presStyleCnt="6"/>
      <dgm:spPr/>
    </dgm:pt>
    <dgm:pt modelId="{89D272AC-D1EB-4317-9365-1F9E7F394E30}" type="pres">
      <dgm:prSet presAssocID="{899CB359-01D2-4558-96D3-5879BBB78A0D}" presName="Child5" presStyleLbl="node1" presStyleIdx="4" presStyleCnt="6">
        <dgm:presLayoutVars>
          <dgm:chMax val="0"/>
          <dgm:chPref val="0"/>
          <dgm:bulletEnabled val="1"/>
        </dgm:presLayoutVars>
      </dgm:prSet>
      <dgm:spPr/>
      <dgm:t>
        <a:bodyPr/>
        <a:lstStyle/>
        <a:p>
          <a:endParaRPr lang="en-US"/>
        </a:p>
      </dgm:t>
    </dgm:pt>
    <dgm:pt modelId="{9154763A-0EE6-4C36-9351-C01965746316}" type="pres">
      <dgm:prSet presAssocID="{0B23ECF5-A5FE-4E99-A6E9-ECB84005BB8B}" presName="Accent6" presStyleCnt="0"/>
      <dgm:spPr/>
    </dgm:pt>
    <dgm:pt modelId="{051E2EC7-9A7F-4ADD-B98B-5184BA2C1AF3}" type="pres">
      <dgm:prSet presAssocID="{0B23ECF5-A5FE-4E99-A6E9-ECB84005BB8B}" presName="Accent" presStyleLbl="bgShp" presStyleIdx="5" presStyleCnt="6"/>
      <dgm:spPr/>
    </dgm:pt>
    <dgm:pt modelId="{469F8011-6454-48B9-A282-8321674D7FB5}" type="pres">
      <dgm:prSet presAssocID="{0B23ECF5-A5FE-4E99-A6E9-ECB84005BB8B}" presName="Child6" presStyleLbl="node1" presStyleIdx="5" presStyleCnt="6">
        <dgm:presLayoutVars>
          <dgm:chMax val="0"/>
          <dgm:chPref val="0"/>
          <dgm:bulletEnabled val="1"/>
        </dgm:presLayoutVars>
      </dgm:prSet>
      <dgm:spPr/>
      <dgm:t>
        <a:bodyPr/>
        <a:lstStyle/>
        <a:p>
          <a:endParaRPr lang="en-US"/>
        </a:p>
      </dgm:t>
    </dgm:pt>
  </dgm:ptLst>
  <dgm:cxnLst>
    <dgm:cxn modelId="{81F54ED0-FDD2-415E-BA02-B18E6A27CDD2}" srcId="{B0C1C13D-8D91-469C-A7CB-B72D8C4E6080}" destId="{2A9BC08A-6E81-4B82-A63F-5FBBBEE5E583}" srcOrd="0" destOrd="0" parTransId="{98B4F318-0A12-4A55-9F9D-99224996C571}" sibTransId="{F1A73CBD-B0AE-43D0-ABE1-B545344192C3}"/>
    <dgm:cxn modelId="{2E1280AB-32EE-40F3-9080-044CDB49B080}" type="presOf" srcId="{09E827FB-5F0B-4330-A8FE-EE2E757B5EC3}" destId="{CF981117-2AD5-4AFB-811A-447A33154E46}" srcOrd="0" destOrd="0" presId="urn:microsoft.com/office/officeart/2011/layout/HexagonRadial"/>
    <dgm:cxn modelId="{4CFDE515-5CCB-4EA6-ABBB-44EAE90FE23E}" srcId="{2A9BC08A-6E81-4B82-A63F-5FBBBEE5E583}" destId="{0B23ECF5-A5FE-4E99-A6E9-ECB84005BB8B}" srcOrd="5" destOrd="0" parTransId="{E0A69702-9D9D-4E4F-8991-0E7F685EB8A3}" sibTransId="{4EA879E7-B1BC-4532-96C6-379EB45B7A7E}"/>
    <dgm:cxn modelId="{F2ED6350-2263-48F4-A7AC-4CE5F1847ACA}" type="presOf" srcId="{B0C1C13D-8D91-469C-A7CB-B72D8C4E6080}" destId="{8D79AC20-94AE-4117-AD48-6F0203C2B2EB}" srcOrd="0" destOrd="0" presId="urn:microsoft.com/office/officeart/2011/layout/HexagonRadial"/>
    <dgm:cxn modelId="{FB3727A3-3BEE-4D0C-801B-11D8B46697C5}" type="presOf" srcId="{0B23ECF5-A5FE-4E99-A6E9-ECB84005BB8B}" destId="{469F8011-6454-48B9-A282-8321674D7FB5}" srcOrd="0" destOrd="0" presId="urn:microsoft.com/office/officeart/2011/layout/HexagonRadial"/>
    <dgm:cxn modelId="{C4779EDE-EAB8-4EBF-A9CF-C8E4AA2C5BAA}" type="presOf" srcId="{ABAA687D-F5BD-4694-99EC-C12A634BC790}" destId="{A77E4921-9E38-4F2E-83FA-52AD3D0A3159}" srcOrd="0" destOrd="0" presId="urn:microsoft.com/office/officeart/2011/layout/HexagonRadial"/>
    <dgm:cxn modelId="{00E967EE-E68A-4F50-936E-E518F548A445}" type="presOf" srcId="{2A9BC08A-6E81-4B82-A63F-5FBBBEE5E583}" destId="{DDEB95AD-438C-4ECF-AE6A-8E6FC6DEFE4E}" srcOrd="0" destOrd="0" presId="urn:microsoft.com/office/officeart/2011/layout/HexagonRadial"/>
    <dgm:cxn modelId="{D374B96C-DBFE-437F-96F8-272BD0A6F54D}" srcId="{2A9BC08A-6E81-4B82-A63F-5FBBBEE5E583}" destId="{070F8978-BBDD-42F9-90EA-EFDB2E63D796}" srcOrd="3" destOrd="0" parTransId="{29D34D1E-5297-4D74-98CA-615511B67E52}" sibTransId="{05A27F7F-463B-4377-8760-7BBCA55C91C5}"/>
    <dgm:cxn modelId="{70F42461-6B14-438F-93BC-68ABDE58EC43}" type="presOf" srcId="{899CB359-01D2-4558-96D3-5879BBB78A0D}" destId="{89D272AC-D1EB-4317-9365-1F9E7F394E30}" srcOrd="0" destOrd="0" presId="urn:microsoft.com/office/officeart/2011/layout/HexagonRadial"/>
    <dgm:cxn modelId="{76ACD5E5-86FA-4622-B54F-E40F40C7AE33}" type="presOf" srcId="{070F8978-BBDD-42F9-90EA-EFDB2E63D796}" destId="{1C817F9F-2DA7-414E-94D9-CD789368EA95}" srcOrd="0" destOrd="0" presId="urn:microsoft.com/office/officeart/2011/layout/HexagonRadial"/>
    <dgm:cxn modelId="{F0EC7B52-14E3-4C12-99A6-5A0A1704D31A}" srcId="{2A9BC08A-6E81-4B82-A63F-5FBBBEE5E583}" destId="{7771BCAA-4FF8-4AE7-9607-BAEF59E12DA8}" srcOrd="2" destOrd="0" parTransId="{494315D0-7EAB-4E88-BBC9-0D047024C4ED}" sibTransId="{D4AB16D2-21A4-4DB1-A65B-51B9753C668C}"/>
    <dgm:cxn modelId="{2B463297-7302-45FF-80FA-FB76520F7B2C}" srcId="{2A9BC08A-6E81-4B82-A63F-5FBBBEE5E583}" destId="{09E827FB-5F0B-4330-A8FE-EE2E757B5EC3}" srcOrd="0" destOrd="0" parTransId="{5AF45CDB-0CCA-40F3-A8D9-293B7383887D}" sibTransId="{C3AC26E2-2051-41C0-A079-5681A0662C94}"/>
    <dgm:cxn modelId="{35AB20E0-184A-43E2-A3F6-ECCC4746BB23}" srcId="{2A9BC08A-6E81-4B82-A63F-5FBBBEE5E583}" destId="{899CB359-01D2-4558-96D3-5879BBB78A0D}" srcOrd="4" destOrd="0" parTransId="{DE78B04E-FCAE-4CD7-BCCA-B52E1C8DDDD4}" sibTransId="{92A96016-E1BC-4D20-B065-4B0D02CF1CF5}"/>
    <dgm:cxn modelId="{990DCEC7-1FC8-45A5-9183-FF1D73B35469}" type="presOf" srcId="{7771BCAA-4FF8-4AE7-9607-BAEF59E12DA8}" destId="{21C52392-5A6C-4EA6-857F-25BC7BDD69C3}" srcOrd="0" destOrd="0" presId="urn:microsoft.com/office/officeart/2011/layout/HexagonRadial"/>
    <dgm:cxn modelId="{B7FFAE8D-6889-42C4-B038-1B7601EFDD06}" srcId="{2A9BC08A-6E81-4B82-A63F-5FBBBEE5E583}" destId="{ABAA687D-F5BD-4694-99EC-C12A634BC790}" srcOrd="1" destOrd="0" parTransId="{988A5BF7-F8E0-4261-BC0C-D33C36D141EB}" sibTransId="{B589E523-B507-4818-97C8-FBD43193CB9F}"/>
    <dgm:cxn modelId="{D804617F-5A5F-400B-8E28-87EE3BAD301D}" type="presParOf" srcId="{8D79AC20-94AE-4117-AD48-6F0203C2B2EB}" destId="{DDEB95AD-438C-4ECF-AE6A-8E6FC6DEFE4E}" srcOrd="0" destOrd="0" presId="urn:microsoft.com/office/officeart/2011/layout/HexagonRadial"/>
    <dgm:cxn modelId="{3C54FA5B-BD5F-40C9-BACF-A5669F2D903B}" type="presParOf" srcId="{8D79AC20-94AE-4117-AD48-6F0203C2B2EB}" destId="{A639919E-B0EC-4263-8388-95ACDB08B376}" srcOrd="1" destOrd="0" presId="urn:microsoft.com/office/officeart/2011/layout/HexagonRadial"/>
    <dgm:cxn modelId="{219C100A-225E-497C-8478-31A883D95734}" type="presParOf" srcId="{A639919E-B0EC-4263-8388-95ACDB08B376}" destId="{A93D396E-6815-4377-9A85-B4AF7AA4EBC3}" srcOrd="0" destOrd="0" presId="urn:microsoft.com/office/officeart/2011/layout/HexagonRadial"/>
    <dgm:cxn modelId="{8438144E-F3DD-4CD6-82A3-0F4EEFD38AFE}" type="presParOf" srcId="{8D79AC20-94AE-4117-AD48-6F0203C2B2EB}" destId="{CF981117-2AD5-4AFB-811A-447A33154E46}" srcOrd="2" destOrd="0" presId="urn:microsoft.com/office/officeart/2011/layout/HexagonRadial"/>
    <dgm:cxn modelId="{FEF4723A-8577-44F2-9AC2-356ADCB5D5F6}" type="presParOf" srcId="{8D79AC20-94AE-4117-AD48-6F0203C2B2EB}" destId="{11B153FB-92A4-4946-B3AF-F20BAAC53BBE}" srcOrd="3" destOrd="0" presId="urn:microsoft.com/office/officeart/2011/layout/HexagonRadial"/>
    <dgm:cxn modelId="{F15D1B88-7C1E-4074-998A-1FFEBFE11E4D}" type="presParOf" srcId="{11B153FB-92A4-4946-B3AF-F20BAAC53BBE}" destId="{34D479DE-B65E-4604-A6A3-2CCD39165AFE}" srcOrd="0" destOrd="0" presId="urn:microsoft.com/office/officeart/2011/layout/HexagonRadial"/>
    <dgm:cxn modelId="{D21B4348-94A7-4A97-8FAF-A720DD47B84D}" type="presParOf" srcId="{8D79AC20-94AE-4117-AD48-6F0203C2B2EB}" destId="{A77E4921-9E38-4F2E-83FA-52AD3D0A3159}" srcOrd="4" destOrd="0" presId="urn:microsoft.com/office/officeart/2011/layout/HexagonRadial"/>
    <dgm:cxn modelId="{56E09DF3-7433-4890-915E-2CA65160BD48}" type="presParOf" srcId="{8D79AC20-94AE-4117-AD48-6F0203C2B2EB}" destId="{5ED406A2-ED8D-4309-8149-63A253612934}" srcOrd="5" destOrd="0" presId="urn:microsoft.com/office/officeart/2011/layout/HexagonRadial"/>
    <dgm:cxn modelId="{80593C54-5408-45D2-8683-442106DEE94D}" type="presParOf" srcId="{5ED406A2-ED8D-4309-8149-63A253612934}" destId="{3FF4B09F-CFC2-4608-801C-793562DD2A52}" srcOrd="0" destOrd="0" presId="urn:microsoft.com/office/officeart/2011/layout/HexagonRadial"/>
    <dgm:cxn modelId="{98937987-5672-4434-B37C-EF9CA266DA08}" type="presParOf" srcId="{8D79AC20-94AE-4117-AD48-6F0203C2B2EB}" destId="{21C52392-5A6C-4EA6-857F-25BC7BDD69C3}" srcOrd="6" destOrd="0" presId="urn:microsoft.com/office/officeart/2011/layout/HexagonRadial"/>
    <dgm:cxn modelId="{60124CB9-58C1-45DB-AC4B-1A17BD261151}" type="presParOf" srcId="{8D79AC20-94AE-4117-AD48-6F0203C2B2EB}" destId="{2DCBC335-5045-4B7C-810E-ED16051499A7}" srcOrd="7" destOrd="0" presId="urn:microsoft.com/office/officeart/2011/layout/HexagonRadial"/>
    <dgm:cxn modelId="{4CA5FF3B-96FC-461F-B6FD-4A38FF0E9498}" type="presParOf" srcId="{2DCBC335-5045-4B7C-810E-ED16051499A7}" destId="{FDD3B02E-7247-428D-844E-B352CA07513B}" srcOrd="0" destOrd="0" presId="urn:microsoft.com/office/officeart/2011/layout/HexagonRadial"/>
    <dgm:cxn modelId="{FC47A5F0-58F8-4103-A20C-A83CEE3E42CF}" type="presParOf" srcId="{8D79AC20-94AE-4117-AD48-6F0203C2B2EB}" destId="{1C817F9F-2DA7-414E-94D9-CD789368EA95}" srcOrd="8" destOrd="0" presId="urn:microsoft.com/office/officeart/2011/layout/HexagonRadial"/>
    <dgm:cxn modelId="{19334DA4-5DC1-475F-8620-9279324B75D6}" type="presParOf" srcId="{8D79AC20-94AE-4117-AD48-6F0203C2B2EB}" destId="{442AD080-8021-4DA0-9053-ADFB48683851}" srcOrd="9" destOrd="0" presId="urn:microsoft.com/office/officeart/2011/layout/HexagonRadial"/>
    <dgm:cxn modelId="{D2D28E1B-F20D-4E36-9443-0CD64BC91176}" type="presParOf" srcId="{442AD080-8021-4DA0-9053-ADFB48683851}" destId="{23D8FB4D-49C4-480C-898B-6406F05EE53C}" srcOrd="0" destOrd="0" presId="urn:microsoft.com/office/officeart/2011/layout/HexagonRadial"/>
    <dgm:cxn modelId="{50BF8310-C182-4F29-85A3-D83F64E46875}" type="presParOf" srcId="{8D79AC20-94AE-4117-AD48-6F0203C2B2EB}" destId="{89D272AC-D1EB-4317-9365-1F9E7F394E30}" srcOrd="10" destOrd="0" presId="urn:microsoft.com/office/officeart/2011/layout/HexagonRadial"/>
    <dgm:cxn modelId="{876109AC-1343-44DB-A90E-F90BE67E0F51}" type="presParOf" srcId="{8D79AC20-94AE-4117-AD48-6F0203C2B2EB}" destId="{9154763A-0EE6-4C36-9351-C01965746316}" srcOrd="11" destOrd="0" presId="urn:microsoft.com/office/officeart/2011/layout/HexagonRadial"/>
    <dgm:cxn modelId="{726C77FA-24B4-4784-9F0B-F37C023C3BFF}" type="presParOf" srcId="{9154763A-0EE6-4C36-9351-C01965746316}" destId="{051E2EC7-9A7F-4ADD-B98B-5184BA2C1AF3}" srcOrd="0" destOrd="0" presId="urn:microsoft.com/office/officeart/2011/layout/HexagonRadial"/>
    <dgm:cxn modelId="{A37EA3C4-B187-41D0-8294-0D5887622DE9}" type="presParOf" srcId="{8D79AC20-94AE-4117-AD48-6F0203C2B2EB}" destId="{469F8011-6454-48B9-A282-8321674D7FB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C39A541-5F0F-4DD3-B538-C71978982732}" type="doc">
      <dgm:prSet loTypeId="urn:microsoft.com/office/officeart/2005/8/layout/vList5" loCatId="list" qsTypeId="urn:microsoft.com/office/officeart/2005/8/quickstyle/3d3" qsCatId="3D" csTypeId="urn:microsoft.com/office/officeart/2005/8/colors/accent5_5" csCatId="accent5" phldr="1"/>
      <dgm:spPr/>
      <dgm:t>
        <a:bodyPr/>
        <a:lstStyle/>
        <a:p>
          <a:endParaRPr lang="en-US"/>
        </a:p>
      </dgm:t>
    </dgm:pt>
    <dgm:pt modelId="{A460B322-0407-48A1-8EA8-118F546A39A8}">
      <dgm:prSet phldrT="[Text]"/>
      <dgm:spPr/>
      <dgm:t>
        <a:bodyPr/>
        <a:lstStyle/>
        <a:p>
          <a:r>
            <a:rPr lang="mk-MK" dirty="0" smtClean="0">
              <a:latin typeface="Candara" panose="020E0502030303020204" pitchFamily="34" charset="0"/>
            </a:rPr>
            <a:t>Урбана опрема – Капитални расходи</a:t>
          </a:r>
        </a:p>
        <a:p>
          <a:r>
            <a:rPr lang="mk-MK" dirty="0" smtClean="0">
              <a:latin typeface="Candara" panose="020E0502030303020204" pitchFamily="34" charset="0"/>
            </a:rPr>
            <a:t>1</a:t>
          </a:r>
          <a:r>
            <a:rPr lang="en-US" dirty="0" smtClean="0">
              <a:latin typeface="Candara" panose="020E0502030303020204" pitchFamily="34" charset="0"/>
            </a:rPr>
            <a:t>00.000</a:t>
          </a:r>
          <a:endParaRPr lang="en-US" dirty="0">
            <a:latin typeface="Candara" panose="020E0502030303020204" pitchFamily="34" charset="0"/>
          </a:endParaRPr>
        </a:p>
      </dgm:t>
    </dgm:pt>
    <dgm:pt modelId="{6BBD2D91-BBE2-41B9-89F9-6398DB1DF0D1}" type="parTrans" cxnId="{BFC43C73-5C15-44B7-9C94-F1B1098AE3EC}">
      <dgm:prSet/>
      <dgm:spPr/>
      <dgm:t>
        <a:bodyPr/>
        <a:lstStyle/>
        <a:p>
          <a:endParaRPr lang="en-US"/>
        </a:p>
      </dgm:t>
    </dgm:pt>
    <dgm:pt modelId="{0ADC6D5D-20EB-4D6A-B102-88673A6BC091}" type="sibTrans" cxnId="{BFC43C73-5C15-44B7-9C94-F1B1098AE3EC}">
      <dgm:prSet/>
      <dgm:spPr/>
      <dgm:t>
        <a:bodyPr/>
        <a:lstStyle/>
        <a:p>
          <a:endParaRPr lang="en-US"/>
        </a:p>
      </dgm:t>
    </dgm:pt>
    <dgm:pt modelId="{DD87E93F-9FF4-4E31-82D1-BEA93F7B5BF4}" type="pres">
      <dgm:prSet presAssocID="{7C39A541-5F0F-4DD3-B538-C71978982732}" presName="Name0" presStyleCnt="0">
        <dgm:presLayoutVars>
          <dgm:dir/>
          <dgm:animLvl val="lvl"/>
          <dgm:resizeHandles val="exact"/>
        </dgm:presLayoutVars>
      </dgm:prSet>
      <dgm:spPr/>
      <dgm:t>
        <a:bodyPr/>
        <a:lstStyle/>
        <a:p>
          <a:endParaRPr lang="en-US"/>
        </a:p>
      </dgm:t>
    </dgm:pt>
    <dgm:pt modelId="{12C59F48-6748-466C-A5A6-4BC393EA8EEB}" type="pres">
      <dgm:prSet presAssocID="{A460B322-0407-48A1-8EA8-118F546A39A8}" presName="linNode" presStyleCnt="0"/>
      <dgm:spPr/>
    </dgm:pt>
    <dgm:pt modelId="{805D8226-23F7-4EA1-86DD-725AD3BCE039}" type="pres">
      <dgm:prSet presAssocID="{A460B322-0407-48A1-8EA8-118F546A39A8}" presName="parentText" presStyleLbl="node1" presStyleIdx="0" presStyleCnt="1" custLinFactY="-7499" custLinFactNeighborX="-82872" custLinFactNeighborY="-100000">
        <dgm:presLayoutVars>
          <dgm:chMax val="1"/>
          <dgm:bulletEnabled val="1"/>
        </dgm:presLayoutVars>
      </dgm:prSet>
      <dgm:spPr/>
      <dgm:t>
        <a:bodyPr/>
        <a:lstStyle/>
        <a:p>
          <a:endParaRPr lang="en-US"/>
        </a:p>
      </dgm:t>
    </dgm:pt>
  </dgm:ptLst>
  <dgm:cxnLst>
    <dgm:cxn modelId="{BFC43C73-5C15-44B7-9C94-F1B1098AE3EC}" srcId="{7C39A541-5F0F-4DD3-B538-C71978982732}" destId="{A460B322-0407-48A1-8EA8-118F546A39A8}" srcOrd="0" destOrd="0" parTransId="{6BBD2D91-BBE2-41B9-89F9-6398DB1DF0D1}" sibTransId="{0ADC6D5D-20EB-4D6A-B102-88673A6BC091}"/>
    <dgm:cxn modelId="{60E7C63D-E789-49A8-970A-7475ED21F279}" type="presOf" srcId="{A460B322-0407-48A1-8EA8-118F546A39A8}" destId="{805D8226-23F7-4EA1-86DD-725AD3BCE039}" srcOrd="0" destOrd="0" presId="urn:microsoft.com/office/officeart/2005/8/layout/vList5"/>
    <dgm:cxn modelId="{0BBC6FF4-0FD1-4062-935F-FEDB919974FC}" type="presOf" srcId="{7C39A541-5F0F-4DD3-B538-C71978982732}" destId="{DD87E93F-9FF4-4E31-82D1-BEA93F7B5BF4}" srcOrd="0" destOrd="0" presId="urn:microsoft.com/office/officeart/2005/8/layout/vList5"/>
    <dgm:cxn modelId="{644E0F65-EA34-4DD5-9121-070A8519896C}" type="presParOf" srcId="{DD87E93F-9FF4-4E31-82D1-BEA93F7B5BF4}" destId="{12C59F48-6748-466C-A5A6-4BC393EA8EEB}" srcOrd="0" destOrd="0" presId="urn:microsoft.com/office/officeart/2005/8/layout/vList5"/>
    <dgm:cxn modelId="{DF66E6B2-F7EF-4B6A-A7E7-7B56D11EFBB6}" type="presParOf" srcId="{12C59F48-6748-466C-A5A6-4BC393EA8EEB}" destId="{805D8226-23F7-4EA1-86DD-725AD3BCE039}"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3_5" csCatId="accent3"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Градоначалник </a:t>
          </a:r>
        </a:p>
        <a:p>
          <a:r>
            <a:rPr lang="mk-MK" b="1" dirty="0" smtClean="0">
              <a:latin typeface="Candara" panose="020E0502030303020204" pitchFamily="34" charset="0"/>
            </a:rPr>
            <a:t>6,366,350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custLinFactNeighborX="56722" custLinFactNeighborY="-771">
        <dgm:presLayoutVars>
          <dgm:chMax val="6"/>
          <dgm:chPref val="6"/>
        </dgm:presLayoutVars>
      </dgm:prSet>
      <dgm:spPr/>
      <dgm:t>
        <a:bodyPr/>
        <a:lstStyle/>
        <a:p>
          <a:endParaRPr lang="en-US"/>
        </a:p>
      </dgm:t>
    </dgm:pt>
  </dgm:ptLst>
  <dgm:cxnLst>
    <dgm:cxn modelId="{32032AC7-3A63-49DE-90F6-19709AE15744}" type="presOf" srcId="{2A9BC08A-6E81-4B82-A63F-5FBBBEE5E583}" destId="{DDEB95AD-438C-4ECF-AE6A-8E6FC6DEFE4E}" srcOrd="0" destOrd="0" presId="urn:microsoft.com/office/officeart/2011/layout/HexagonRadial"/>
    <dgm:cxn modelId="{12D7FA4C-7B62-4024-9C43-A1EA7503C846}" type="presOf" srcId="{B0C1C13D-8D91-469C-A7CB-B72D8C4E6080}" destId="{8D79AC20-94AE-4117-AD48-6F0203C2B2EB}" srcOrd="0" destOrd="0" presId="urn:microsoft.com/office/officeart/2011/layout/HexagonRadial"/>
    <dgm:cxn modelId="{81F54ED0-FDD2-415E-BA02-B18E6A27CDD2}" srcId="{B0C1C13D-8D91-469C-A7CB-B72D8C4E6080}" destId="{2A9BC08A-6E81-4B82-A63F-5FBBBEE5E583}" srcOrd="0" destOrd="0" parTransId="{98B4F318-0A12-4A55-9F9D-99224996C571}" sibTransId="{F1A73CBD-B0AE-43D0-ABE1-B545344192C3}"/>
    <dgm:cxn modelId="{40372329-825C-49F9-A9D0-E178197C3E46}" type="presParOf" srcId="{8D79AC20-94AE-4117-AD48-6F0203C2B2EB}" destId="{DDEB95AD-438C-4ECF-AE6A-8E6FC6DEFE4E}" srcOrd="0"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Lst>
  <dgm:cxnLst>
    <dgm:cxn modelId="{8C2A9A73-7553-45E0-BF54-DB57A4AE68DB}" type="presOf" srcId="{B0C1C13D-8D91-469C-A7CB-B72D8C4E6080}" destId="{8D79AC20-94AE-4117-AD48-6F0203C2B2EB}" srcOrd="0" destOrd="0" presId="urn:microsoft.com/office/officeart/2011/layout/HexagonRadial"/>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Lst>
  <dgm:cxnLst>
    <dgm:cxn modelId="{9AE76C94-0C2E-4A69-A989-79D036928861}" type="presOf" srcId="{B0C1C13D-8D91-469C-A7CB-B72D8C4E6080}" destId="{8D79AC20-94AE-4117-AD48-6F0203C2B2EB}" srcOrd="0" destOrd="0" presId="urn:microsoft.com/office/officeart/2011/layout/HexagonRadial"/>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pPr algn="ctr"/>
          <a:r>
            <a:rPr lang="mk-MK" b="1" dirty="0" smtClean="0">
              <a:solidFill>
                <a:schemeClr val="tx1">
                  <a:lumMod val="95000"/>
                  <a:lumOff val="5000"/>
                </a:schemeClr>
              </a:solidFill>
              <a:latin typeface="Candara" panose="020E0502030303020204" pitchFamily="34" charset="0"/>
            </a:rPr>
            <a:t>Општинска администрација</a:t>
          </a:r>
        </a:p>
        <a:p>
          <a:pPr algn="ctr"/>
          <a:r>
            <a:rPr lang="mk-MK" b="1" dirty="0" smtClean="0">
              <a:solidFill>
                <a:schemeClr val="tx1">
                  <a:lumMod val="95000"/>
                  <a:lumOff val="5000"/>
                </a:schemeClr>
              </a:solidFill>
              <a:latin typeface="Candara" panose="020E0502030303020204" pitchFamily="34" charset="0"/>
            </a:rPr>
            <a:t>27,597,150</a:t>
          </a:r>
          <a:endParaRPr lang="en-US"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pPr algn="l"/>
          <a:r>
            <a:rPr lang="mk-MK" dirty="0" smtClean="0">
              <a:latin typeface="Candara" panose="020E0502030303020204" pitchFamily="34" charset="0"/>
            </a:rPr>
            <a:t>Плати и надоместоци</a:t>
          </a:r>
        </a:p>
        <a:p>
          <a:pPr algn="l"/>
          <a:r>
            <a:rPr lang="mk-MK" dirty="0" smtClean="0">
              <a:latin typeface="Candara" panose="020E0502030303020204" pitchFamily="34" charset="0"/>
            </a:rPr>
            <a:t>23,557,150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pPr algn="l"/>
          <a:r>
            <a:rPr lang="mk-MK" dirty="0" smtClean="0">
              <a:latin typeface="Candara" panose="020E0502030303020204" pitchFamily="34" charset="0"/>
            </a:rPr>
            <a:t>Стоки и услуги </a:t>
          </a:r>
          <a:r>
            <a:rPr lang="mk-MK" dirty="0" smtClean="0">
              <a:latin typeface="Candara" panose="020E0502030303020204" pitchFamily="34" charset="0"/>
            </a:rPr>
            <a:t>3,915,000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7771BCAA-4FF8-4AE7-9607-BAEF59E12DA8}">
      <dgm:prSet phldrT="[Text]"/>
      <dgm:spPr/>
      <dgm:t>
        <a:bodyPr/>
        <a:lstStyle/>
        <a:p>
          <a:pPr algn="l"/>
          <a:r>
            <a:rPr lang="mk-MK" dirty="0" smtClean="0">
              <a:latin typeface="Candara" panose="020E0502030303020204" pitchFamily="34" charset="0"/>
            </a:rPr>
            <a:t>Субвенции и трансфери </a:t>
          </a:r>
          <a:r>
            <a:rPr lang="mk-MK" dirty="0" smtClean="0">
              <a:latin typeface="Candara" panose="020E0502030303020204" pitchFamily="34" charset="0"/>
            </a:rPr>
            <a:t>12</a:t>
          </a:r>
          <a:r>
            <a:rPr lang="en-GB" dirty="0" smtClean="0">
              <a:latin typeface="Candara" panose="020E0502030303020204" pitchFamily="34" charset="0"/>
            </a:rPr>
            <a:t>5.000</a:t>
          </a:r>
          <a:endParaRPr lang="en-US" dirty="0">
            <a:latin typeface="Candara" panose="020E0502030303020204" pitchFamily="34" charset="0"/>
          </a:endParaRPr>
        </a:p>
      </dgm:t>
    </dgm:pt>
    <dgm:pt modelId="{494315D0-7EAB-4E88-BBC9-0D047024C4ED}" type="parTrans" cxnId="{F0EC7B52-14E3-4C12-99A6-5A0A1704D31A}">
      <dgm:prSet/>
      <dgm:spPr/>
      <dgm:t>
        <a:bodyPr/>
        <a:lstStyle/>
        <a:p>
          <a:endParaRPr lang="en-US"/>
        </a:p>
      </dgm:t>
    </dgm:pt>
    <dgm:pt modelId="{D4AB16D2-21A4-4DB1-A65B-51B9753C668C}" type="sibTrans" cxnId="{F0EC7B52-14E3-4C12-99A6-5A0A1704D31A}">
      <dgm:prSet/>
      <dgm:spPr/>
      <dgm:t>
        <a:bodyPr/>
        <a:lstStyle/>
        <a:p>
          <a:endParaRPr lang="en-US"/>
        </a:p>
      </dgm:t>
    </dgm:pt>
    <dgm:pt modelId="{F2A67B82-E6E4-44B0-899B-01D9E7D361B9}" type="pres">
      <dgm:prSet presAssocID="{B0C1C13D-8D91-469C-A7CB-B72D8C4E6080}" presName="Name0" presStyleCnt="0">
        <dgm:presLayoutVars>
          <dgm:chMax val="7"/>
          <dgm:dir/>
          <dgm:resizeHandles val="exact"/>
        </dgm:presLayoutVars>
      </dgm:prSet>
      <dgm:spPr/>
      <dgm:t>
        <a:bodyPr/>
        <a:lstStyle/>
        <a:p>
          <a:endParaRPr lang="en-US"/>
        </a:p>
      </dgm:t>
    </dgm:pt>
    <dgm:pt modelId="{02361981-5F4A-4A31-A7EC-476E236933DE}" type="pres">
      <dgm:prSet presAssocID="{B0C1C13D-8D91-469C-A7CB-B72D8C4E6080}" presName="ellipse1" presStyleLbl="vennNode1" presStyleIdx="0" presStyleCnt="1">
        <dgm:presLayoutVars>
          <dgm:bulletEnabled val="1"/>
        </dgm:presLayoutVars>
      </dgm:prSet>
      <dgm:spPr/>
      <dgm:t>
        <a:bodyPr/>
        <a:lstStyle/>
        <a:p>
          <a:endParaRPr lang="en-US"/>
        </a:p>
      </dgm:t>
    </dgm:pt>
  </dgm:ptLst>
  <dgm:cxnLst>
    <dgm:cxn modelId="{32BD3392-63B3-4F9B-AB77-A5A1F0102C32}" type="presOf" srcId="{7771BCAA-4FF8-4AE7-9607-BAEF59E12DA8}" destId="{02361981-5F4A-4A31-A7EC-476E236933DE}" srcOrd="0" destOrd="3" presId="urn:microsoft.com/office/officeart/2005/8/layout/rings+Icon"/>
    <dgm:cxn modelId="{2B463297-7302-45FF-80FA-FB76520F7B2C}" srcId="{2A9BC08A-6E81-4B82-A63F-5FBBBEE5E583}" destId="{09E827FB-5F0B-4330-A8FE-EE2E757B5EC3}" srcOrd="0" destOrd="0" parTransId="{5AF45CDB-0CCA-40F3-A8D9-293B7383887D}" sibTransId="{C3AC26E2-2051-41C0-A079-5681A0662C94}"/>
    <dgm:cxn modelId="{B7FFAE8D-6889-42C4-B038-1B7601EFDD06}" srcId="{2A9BC08A-6E81-4B82-A63F-5FBBBEE5E583}" destId="{ABAA687D-F5BD-4694-99EC-C12A634BC790}" srcOrd="1" destOrd="0" parTransId="{988A5BF7-F8E0-4261-BC0C-D33C36D141EB}" sibTransId="{B589E523-B507-4818-97C8-FBD43193CB9F}"/>
    <dgm:cxn modelId="{01CB34F4-FD1B-4074-B028-8B4B15C2D4C1}" type="presOf" srcId="{09E827FB-5F0B-4330-A8FE-EE2E757B5EC3}" destId="{02361981-5F4A-4A31-A7EC-476E236933DE}" srcOrd="0" destOrd="1" presId="urn:microsoft.com/office/officeart/2005/8/layout/rings+Icon"/>
    <dgm:cxn modelId="{81F54ED0-FDD2-415E-BA02-B18E6A27CDD2}" srcId="{B0C1C13D-8D91-469C-A7CB-B72D8C4E6080}" destId="{2A9BC08A-6E81-4B82-A63F-5FBBBEE5E583}" srcOrd="0" destOrd="0" parTransId="{98B4F318-0A12-4A55-9F9D-99224996C571}" sibTransId="{F1A73CBD-B0AE-43D0-ABE1-B545344192C3}"/>
    <dgm:cxn modelId="{1FAD619D-AD94-460B-B194-7A9590B89EF1}" type="presOf" srcId="{2A9BC08A-6E81-4B82-A63F-5FBBBEE5E583}" destId="{02361981-5F4A-4A31-A7EC-476E236933DE}" srcOrd="0" destOrd="0" presId="urn:microsoft.com/office/officeart/2005/8/layout/rings+Icon"/>
    <dgm:cxn modelId="{F0EC7B52-14E3-4C12-99A6-5A0A1704D31A}" srcId="{2A9BC08A-6E81-4B82-A63F-5FBBBEE5E583}" destId="{7771BCAA-4FF8-4AE7-9607-BAEF59E12DA8}" srcOrd="2" destOrd="0" parTransId="{494315D0-7EAB-4E88-BBC9-0D047024C4ED}" sibTransId="{D4AB16D2-21A4-4DB1-A65B-51B9753C668C}"/>
    <dgm:cxn modelId="{3F063E7B-58B2-414E-B640-714366E0A6CB}" type="presOf" srcId="{B0C1C13D-8D91-469C-A7CB-B72D8C4E6080}" destId="{F2A67B82-E6E4-44B0-899B-01D9E7D361B9}" srcOrd="0" destOrd="0" presId="urn:microsoft.com/office/officeart/2005/8/layout/rings+Icon"/>
    <dgm:cxn modelId="{6809036E-8577-4015-93DB-28A1675ED3D5}" type="presOf" srcId="{ABAA687D-F5BD-4694-99EC-C12A634BC790}" destId="{02361981-5F4A-4A31-A7EC-476E236933DE}" srcOrd="0" destOrd="2" presId="urn:microsoft.com/office/officeart/2005/8/layout/rings+Icon"/>
    <dgm:cxn modelId="{75E888F2-3824-45C2-88F3-242487EE74D1}" type="presParOf" srcId="{F2A67B82-E6E4-44B0-899B-01D9E7D361B9}" destId="{02361981-5F4A-4A31-A7EC-476E236933DE}"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Противпожарна заштита </a:t>
          </a:r>
        </a:p>
        <a:p>
          <a:r>
            <a:rPr lang="mk-MK" b="1" dirty="0" smtClean="0">
              <a:latin typeface="Candara" panose="020E0502030303020204" pitchFamily="34" charset="0"/>
            </a:rPr>
            <a:t>3,696,600</a:t>
          </a:r>
          <a:endParaRPr lang="en-GB" b="1" dirty="0" smtClean="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EE834674-66AE-47A9-AF66-E0534A07B24D}">
      <dgm:prSet phldrT="[Text]"/>
      <dgm:spPr/>
      <dgm:t>
        <a:bodyPr/>
        <a:lstStyle/>
        <a:p>
          <a:r>
            <a:rPr lang="mk-MK" dirty="0" smtClean="0">
              <a:latin typeface="Candara" panose="020E0502030303020204" pitchFamily="34" charset="0"/>
            </a:rPr>
            <a:t> Комунални услуги, поправки и тековно одржување</a:t>
          </a:r>
          <a:endParaRPr lang="en-US" dirty="0">
            <a:latin typeface="Candara" panose="020E0502030303020204" pitchFamily="34" charset="0"/>
          </a:endParaRPr>
        </a:p>
      </dgm:t>
    </dgm:pt>
    <dgm:pt modelId="{093C1A93-7DF7-48C5-A75C-3EF1C4690B4E}" type="parTrans" cxnId="{459B215C-4B98-46F7-8007-45DB5658D4B4}">
      <dgm:prSet/>
      <dgm:spPr/>
      <dgm:t>
        <a:bodyPr/>
        <a:lstStyle/>
        <a:p>
          <a:endParaRPr lang="en-US"/>
        </a:p>
      </dgm:t>
    </dgm:pt>
    <dgm:pt modelId="{608AB305-5A00-441C-ACFE-C31896CAA3D2}" type="sibTrans" cxnId="{459B215C-4B98-46F7-8007-45DB5658D4B4}">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Плати и надоместоци</a:t>
          </a:r>
          <a:endParaRPr lang="en-US" dirty="0">
            <a:latin typeface="Candara" panose="020E0502030303020204" pitchFamily="34" charset="0"/>
          </a:endParaRPr>
        </a:p>
      </dgm:t>
    </dgm:pt>
    <dgm:pt modelId="{B589E523-B507-4818-97C8-FBD43193CB9F}" type="sibTrans" cxnId="{B7FFAE8D-6889-42C4-B038-1B7601EFDD06}">
      <dgm:prSet/>
      <dgm:spPr/>
      <dgm:t>
        <a:bodyPr/>
        <a:lstStyle/>
        <a:p>
          <a:endParaRPr lang="en-US"/>
        </a:p>
      </dgm:t>
    </dgm:pt>
    <dgm:pt modelId="{988A5BF7-F8E0-4261-BC0C-D33C36D141EB}" type="parTrans" cxnId="{B7FFAE8D-6889-42C4-B038-1B7601EFDD06}">
      <dgm:prSet/>
      <dgm:spPr/>
      <dgm:t>
        <a:bodyPr/>
        <a:lstStyle/>
        <a:p>
          <a:endParaRPr lang="en-US"/>
        </a:p>
      </dgm:t>
    </dgm:pt>
    <dgm:pt modelId="{217F95FE-C12D-4891-BCB7-1E76643671E8}" type="pres">
      <dgm:prSet presAssocID="{B0C1C13D-8D91-469C-A7CB-B72D8C4E6080}" presName="Name0" presStyleCnt="0">
        <dgm:presLayoutVars>
          <dgm:chMax val="7"/>
          <dgm:dir/>
          <dgm:resizeHandles val="exact"/>
        </dgm:presLayoutVars>
      </dgm:prSet>
      <dgm:spPr/>
      <dgm:t>
        <a:bodyPr/>
        <a:lstStyle/>
        <a:p>
          <a:endParaRPr lang="en-US"/>
        </a:p>
      </dgm:t>
    </dgm:pt>
    <dgm:pt modelId="{209DDB1C-16CD-42A8-AAD4-B376BB687C09}" type="pres">
      <dgm:prSet presAssocID="{B0C1C13D-8D91-469C-A7CB-B72D8C4E6080}" presName="ellipse1" presStyleLbl="vennNode1" presStyleIdx="0" presStyleCnt="1" custLinFactNeighborX="7938" custLinFactNeighborY="-5058">
        <dgm:presLayoutVars>
          <dgm:bulletEnabled val="1"/>
        </dgm:presLayoutVars>
      </dgm:prSet>
      <dgm:spPr/>
      <dgm:t>
        <a:bodyPr/>
        <a:lstStyle/>
        <a:p>
          <a:endParaRPr lang="en-US"/>
        </a:p>
      </dgm:t>
    </dgm:pt>
  </dgm:ptLst>
  <dgm:cxnLst>
    <dgm:cxn modelId="{233172BC-B73B-46F5-B137-F99AB64F9390}" type="presOf" srcId="{ABAA687D-F5BD-4694-99EC-C12A634BC790}" destId="{209DDB1C-16CD-42A8-AAD4-B376BB687C09}" srcOrd="0" destOrd="1" presId="urn:microsoft.com/office/officeart/2005/8/layout/rings+Icon"/>
    <dgm:cxn modelId="{459B215C-4B98-46F7-8007-45DB5658D4B4}" srcId="{2A9BC08A-6E81-4B82-A63F-5FBBBEE5E583}" destId="{EE834674-66AE-47A9-AF66-E0534A07B24D}" srcOrd="1" destOrd="0" parTransId="{093C1A93-7DF7-48C5-A75C-3EF1C4690B4E}" sibTransId="{608AB305-5A00-441C-ACFE-C31896CAA3D2}"/>
    <dgm:cxn modelId="{1CDDB99D-B059-4091-8C8C-4DA172405E9B}" type="presOf" srcId="{EE834674-66AE-47A9-AF66-E0534A07B24D}" destId="{209DDB1C-16CD-42A8-AAD4-B376BB687C09}" srcOrd="0" destOrd="2" presId="urn:microsoft.com/office/officeart/2005/8/layout/rings+Icon"/>
    <dgm:cxn modelId="{7F7C2951-DFB5-47E9-967D-2F4C404BE32B}" type="presOf" srcId="{B0C1C13D-8D91-469C-A7CB-B72D8C4E6080}" destId="{217F95FE-C12D-4891-BCB7-1E76643671E8}" srcOrd="0" destOrd="0" presId="urn:microsoft.com/office/officeart/2005/8/layout/rings+Icon"/>
    <dgm:cxn modelId="{B7FFAE8D-6889-42C4-B038-1B7601EFDD06}" srcId="{2A9BC08A-6E81-4B82-A63F-5FBBBEE5E583}" destId="{ABAA687D-F5BD-4694-99EC-C12A634BC790}" srcOrd="0" destOrd="0" parTransId="{988A5BF7-F8E0-4261-BC0C-D33C36D141EB}" sibTransId="{B589E523-B507-4818-97C8-FBD43193CB9F}"/>
    <dgm:cxn modelId="{81F54ED0-FDD2-415E-BA02-B18E6A27CDD2}" srcId="{B0C1C13D-8D91-469C-A7CB-B72D8C4E6080}" destId="{2A9BC08A-6E81-4B82-A63F-5FBBBEE5E583}" srcOrd="0" destOrd="0" parTransId="{98B4F318-0A12-4A55-9F9D-99224996C571}" sibTransId="{F1A73CBD-B0AE-43D0-ABE1-B545344192C3}"/>
    <dgm:cxn modelId="{9A4D7959-1C4A-4D23-A552-9048DAB3FA70}" type="presOf" srcId="{2A9BC08A-6E81-4B82-A63F-5FBBBEE5E583}" destId="{209DDB1C-16CD-42A8-AAD4-B376BB687C09}" srcOrd="0" destOrd="0" presId="urn:microsoft.com/office/officeart/2005/8/layout/rings+Icon"/>
    <dgm:cxn modelId="{4ADED841-1BD0-43EC-B36F-3D97DD6644C0}" type="presParOf" srcId="{217F95FE-C12D-4891-BCB7-1E76643671E8}" destId="{209DDB1C-16CD-42A8-AAD4-B376BB687C09}" srcOrd="0"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C1C13D-8D91-469C-A7CB-B72D8C4E6080}" type="doc">
      <dgm:prSet loTypeId="urn:microsoft.com/office/officeart/2005/8/layout/rings+Icon"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dgm:spPr/>
      <dgm:t>
        <a:bodyPr/>
        <a:lstStyle/>
        <a:p>
          <a:r>
            <a:rPr lang="mk-MK" b="1" dirty="0" smtClean="0">
              <a:latin typeface="Candara" panose="020E0502030303020204" pitchFamily="34" charset="0"/>
            </a:rPr>
            <a:t>Капитални трошоци </a:t>
          </a:r>
        </a:p>
        <a:p>
          <a:r>
            <a:rPr lang="mk-MK" b="1" dirty="0" smtClean="0">
              <a:latin typeface="Candara" panose="020E0502030303020204" pitchFamily="34" charset="0"/>
            </a:rPr>
            <a:t>3.300.000</a:t>
          </a:r>
          <a:endParaRPr lang="en-US" b="1" dirty="0">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09E827FB-5F0B-4330-A8FE-EE2E757B5EC3}">
      <dgm:prSet phldrT="[Text]"/>
      <dgm:spPr/>
      <dgm:t>
        <a:bodyPr/>
        <a:lstStyle/>
        <a:p>
          <a:r>
            <a:rPr lang="mk-MK" dirty="0" smtClean="0">
              <a:latin typeface="Candara" panose="020E0502030303020204" pitchFamily="34" charset="0"/>
            </a:rPr>
            <a:t>Купување на опрема и машини</a:t>
          </a:r>
        </a:p>
        <a:p>
          <a:r>
            <a:rPr lang="mk-MK" dirty="0" smtClean="0">
              <a:latin typeface="Candara" panose="020E0502030303020204" pitchFamily="34" charset="0"/>
            </a:rPr>
            <a:t>300.000</a:t>
          </a:r>
          <a:endParaRPr lang="en-US" dirty="0">
            <a:latin typeface="Candara" panose="020E0502030303020204" pitchFamily="34" charset="0"/>
          </a:endParaRPr>
        </a:p>
      </dgm:t>
    </dgm:pt>
    <dgm:pt modelId="{5AF45CDB-0CCA-40F3-A8D9-293B7383887D}" type="parTrans" cxnId="{2B463297-7302-45FF-80FA-FB76520F7B2C}">
      <dgm:prSet/>
      <dgm:spPr/>
      <dgm:t>
        <a:bodyPr/>
        <a:lstStyle/>
        <a:p>
          <a:endParaRPr lang="en-US"/>
        </a:p>
      </dgm:t>
    </dgm:pt>
    <dgm:pt modelId="{C3AC26E2-2051-41C0-A079-5681A0662C94}" type="sibTrans" cxnId="{2B463297-7302-45FF-80FA-FB76520F7B2C}">
      <dgm:prSet/>
      <dgm:spPr/>
      <dgm:t>
        <a:bodyPr/>
        <a:lstStyle/>
        <a:p>
          <a:endParaRPr lang="en-US"/>
        </a:p>
      </dgm:t>
    </dgm:pt>
    <dgm:pt modelId="{ABAA687D-F5BD-4694-99EC-C12A634BC790}">
      <dgm:prSet phldrT="[Text]"/>
      <dgm:spPr/>
      <dgm:t>
        <a:bodyPr/>
        <a:lstStyle/>
        <a:p>
          <a:r>
            <a:rPr lang="mk-MK" dirty="0" smtClean="0">
              <a:latin typeface="Candara" panose="020E0502030303020204" pitchFamily="34" charset="0"/>
            </a:rPr>
            <a:t>Вложувања и нефинансиски средства 200.000</a:t>
          </a:r>
          <a:endParaRPr lang="en-US" dirty="0">
            <a:latin typeface="Candara" panose="020E0502030303020204" pitchFamily="34" charset="0"/>
          </a:endParaRPr>
        </a:p>
      </dgm:t>
    </dgm:pt>
    <dgm:pt modelId="{988A5BF7-F8E0-4261-BC0C-D33C36D141EB}" type="parTrans" cxnId="{B7FFAE8D-6889-42C4-B038-1B7601EFDD06}">
      <dgm:prSet/>
      <dgm:spPr/>
      <dgm:t>
        <a:bodyPr/>
        <a:lstStyle/>
        <a:p>
          <a:endParaRPr lang="en-US"/>
        </a:p>
      </dgm:t>
    </dgm:pt>
    <dgm:pt modelId="{B589E523-B507-4818-97C8-FBD43193CB9F}" type="sibTrans" cxnId="{B7FFAE8D-6889-42C4-B038-1B7601EFDD06}">
      <dgm:prSet/>
      <dgm:spPr/>
      <dgm:t>
        <a:bodyPr/>
        <a:lstStyle/>
        <a:p>
          <a:endParaRPr lang="en-US"/>
        </a:p>
      </dgm:t>
    </dgm:pt>
    <dgm:pt modelId="{9FA6427C-0503-4206-9451-B68DEDC65D8B}">
      <dgm:prSet phldrT="[Text]"/>
      <dgm:spPr/>
      <dgm:t>
        <a:bodyPr/>
        <a:lstStyle/>
        <a:p>
          <a:r>
            <a:rPr lang="mk-MK" dirty="0" smtClean="0">
              <a:latin typeface="Candara" panose="020E0502030303020204" pitchFamily="34" charset="0"/>
            </a:rPr>
            <a:t>Купување на мебел </a:t>
          </a:r>
          <a:r>
            <a:rPr lang="mk-MK" dirty="0" smtClean="0">
              <a:latin typeface="Candara" panose="020E0502030303020204" pitchFamily="34" charset="0"/>
            </a:rPr>
            <a:t>40</a:t>
          </a:r>
          <a:r>
            <a:rPr lang="en-GB" dirty="0" smtClean="0">
              <a:latin typeface="Candara" panose="020E0502030303020204" pitchFamily="34" charset="0"/>
            </a:rPr>
            <a:t>0</a:t>
          </a:r>
          <a:r>
            <a:rPr lang="mk-MK" dirty="0" smtClean="0">
              <a:latin typeface="Candara" panose="020E0502030303020204" pitchFamily="34" charset="0"/>
            </a:rPr>
            <a:t>.000</a:t>
          </a:r>
          <a:endParaRPr lang="en-US" dirty="0">
            <a:latin typeface="Candara" panose="020E0502030303020204" pitchFamily="34" charset="0"/>
          </a:endParaRPr>
        </a:p>
      </dgm:t>
    </dgm:pt>
    <dgm:pt modelId="{959D28DE-0657-4CBE-9A5D-F67B4B6276E4}" type="parTrans" cxnId="{A6C94A40-77CB-485C-96A2-F6B1EE7E5C05}">
      <dgm:prSet/>
      <dgm:spPr/>
      <dgm:t>
        <a:bodyPr/>
        <a:lstStyle/>
        <a:p>
          <a:endParaRPr lang="en-US"/>
        </a:p>
      </dgm:t>
    </dgm:pt>
    <dgm:pt modelId="{275C5164-E5F2-4325-BFAC-69CF281630DA}" type="sibTrans" cxnId="{A6C94A40-77CB-485C-96A2-F6B1EE7E5C05}">
      <dgm:prSet/>
      <dgm:spPr/>
      <dgm:t>
        <a:bodyPr/>
        <a:lstStyle/>
        <a:p>
          <a:endParaRPr lang="en-US"/>
        </a:p>
      </dgm:t>
    </dgm:pt>
    <dgm:pt modelId="{7E7DC257-A131-449F-9CB2-EF77D3421724}">
      <dgm:prSet phldrT="[Text]"/>
      <dgm:spPr/>
      <dgm:t>
        <a:bodyPr/>
        <a:lstStyle/>
        <a:p>
          <a:r>
            <a:rPr lang="mk-MK" dirty="0" smtClean="0">
              <a:latin typeface="Candara" panose="020E0502030303020204" pitchFamily="34" charset="0"/>
            </a:rPr>
            <a:t>Купување на возила 2.000.000</a:t>
          </a:r>
          <a:endParaRPr lang="en-US" dirty="0">
            <a:latin typeface="Candara" panose="020E0502030303020204" pitchFamily="34" charset="0"/>
          </a:endParaRPr>
        </a:p>
      </dgm:t>
    </dgm:pt>
    <dgm:pt modelId="{667DEF42-796A-449E-A706-90758FD787E2}" type="parTrans" cxnId="{38498255-64D7-4B36-80A4-C8B9EBB403DE}">
      <dgm:prSet/>
      <dgm:spPr/>
      <dgm:t>
        <a:bodyPr/>
        <a:lstStyle/>
        <a:p>
          <a:endParaRPr lang="en-US"/>
        </a:p>
      </dgm:t>
    </dgm:pt>
    <dgm:pt modelId="{96FE37B8-8CE0-46E9-9F7A-9534660B2A39}" type="sibTrans" cxnId="{38498255-64D7-4B36-80A4-C8B9EBB403DE}">
      <dgm:prSet/>
      <dgm:spPr/>
      <dgm:t>
        <a:bodyPr/>
        <a:lstStyle/>
        <a:p>
          <a:endParaRPr lang="en-US"/>
        </a:p>
      </dgm:t>
    </dgm:pt>
    <dgm:pt modelId="{F603F1AC-46AB-4B0C-97EA-7094F79F8973}" type="pres">
      <dgm:prSet presAssocID="{B0C1C13D-8D91-469C-A7CB-B72D8C4E6080}" presName="Name0" presStyleCnt="0">
        <dgm:presLayoutVars>
          <dgm:chMax val="7"/>
          <dgm:dir/>
          <dgm:resizeHandles val="exact"/>
        </dgm:presLayoutVars>
      </dgm:prSet>
      <dgm:spPr/>
      <dgm:t>
        <a:bodyPr/>
        <a:lstStyle/>
        <a:p>
          <a:endParaRPr lang="en-US"/>
        </a:p>
      </dgm:t>
    </dgm:pt>
    <dgm:pt modelId="{92FE2A85-1EF8-4923-AEEC-0CCAB4D1286F}" type="pres">
      <dgm:prSet presAssocID="{B0C1C13D-8D91-469C-A7CB-B72D8C4E6080}" presName="ellipse1" presStyleLbl="vennNode1" presStyleIdx="0" presStyleCnt="1" custScaleY="126255" custLinFactNeighborY="510">
        <dgm:presLayoutVars>
          <dgm:bulletEnabled val="1"/>
        </dgm:presLayoutVars>
      </dgm:prSet>
      <dgm:spPr/>
      <dgm:t>
        <a:bodyPr/>
        <a:lstStyle/>
        <a:p>
          <a:endParaRPr lang="en-US"/>
        </a:p>
      </dgm:t>
    </dgm:pt>
  </dgm:ptLst>
  <dgm:cxnLst>
    <dgm:cxn modelId="{81F54ED0-FDD2-415E-BA02-B18E6A27CDD2}" srcId="{B0C1C13D-8D91-469C-A7CB-B72D8C4E6080}" destId="{2A9BC08A-6E81-4B82-A63F-5FBBBEE5E583}" srcOrd="0" destOrd="0" parTransId="{98B4F318-0A12-4A55-9F9D-99224996C571}" sibTransId="{F1A73CBD-B0AE-43D0-ABE1-B545344192C3}"/>
    <dgm:cxn modelId="{6C826F0B-9F38-466E-BA18-B2722B177915}" type="presOf" srcId="{09E827FB-5F0B-4330-A8FE-EE2E757B5EC3}" destId="{92FE2A85-1EF8-4923-AEEC-0CCAB4D1286F}" srcOrd="0" destOrd="1" presId="urn:microsoft.com/office/officeart/2005/8/layout/rings+Icon"/>
    <dgm:cxn modelId="{778BBC8A-D430-4691-9A85-4A1E8CE757F2}" type="presOf" srcId="{ABAA687D-F5BD-4694-99EC-C12A634BC790}" destId="{92FE2A85-1EF8-4923-AEEC-0CCAB4D1286F}" srcOrd="0" destOrd="3" presId="urn:microsoft.com/office/officeart/2005/8/layout/rings+Icon"/>
    <dgm:cxn modelId="{38498255-64D7-4B36-80A4-C8B9EBB403DE}" srcId="{2A9BC08A-6E81-4B82-A63F-5FBBBEE5E583}" destId="{7E7DC257-A131-449F-9CB2-EF77D3421724}" srcOrd="3" destOrd="0" parTransId="{667DEF42-796A-449E-A706-90758FD787E2}" sibTransId="{96FE37B8-8CE0-46E9-9F7A-9534660B2A39}"/>
    <dgm:cxn modelId="{A4AE3A65-E458-4122-AC37-9F5A0024607C}" type="presOf" srcId="{2A9BC08A-6E81-4B82-A63F-5FBBBEE5E583}" destId="{92FE2A85-1EF8-4923-AEEC-0CCAB4D1286F}" srcOrd="0" destOrd="0" presId="urn:microsoft.com/office/officeart/2005/8/layout/rings+Icon"/>
    <dgm:cxn modelId="{5F291EF4-BC38-478D-90C3-4E1B36B1DC6C}" type="presOf" srcId="{9FA6427C-0503-4206-9451-B68DEDC65D8B}" destId="{92FE2A85-1EF8-4923-AEEC-0CCAB4D1286F}" srcOrd="0" destOrd="2" presId="urn:microsoft.com/office/officeart/2005/8/layout/rings+Icon"/>
    <dgm:cxn modelId="{8D435DF8-E9B0-49BE-BCE1-4D6161CA783D}" type="presOf" srcId="{B0C1C13D-8D91-469C-A7CB-B72D8C4E6080}" destId="{F603F1AC-46AB-4B0C-97EA-7094F79F8973}" srcOrd="0" destOrd="0" presId="urn:microsoft.com/office/officeart/2005/8/layout/rings+Icon"/>
    <dgm:cxn modelId="{1BD78144-47EA-43FB-9C57-DD91D368D83B}" type="presOf" srcId="{7E7DC257-A131-449F-9CB2-EF77D3421724}" destId="{92FE2A85-1EF8-4923-AEEC-0CCAB4D1286F}" srcOrd="0" destOrd="4" presId="urn:microsoft.com/office/officeart/2005/8/layout/rings+Icon"/>
    <dgm:cxn modelId="{2B463297-7302-45FF-80FA-FB76520F7B2C}" srcId="{2A9BC08A-6E81-4B82-A63F-5FBBBEE5E583}" destId="{09E827FB-5F0B-4330-A8FE-EE2E757B5EC3}" srcOrd="0" destOrd="0" parTransId="{5AF45CDB-0CCA-40F3-A8D9-293B7383887D}" sibTransId="{C3AC26E2-2051-41C0-A079-5681A0662C94}"/>
    <dgm:cxn modelId="{A6C94A40-77CB-485C-96A2-F6B1EE7E5C05}" srcId="{2A9BC08A-6E81-4B82-A63F-5FBBBEE5E583}" destId="{9FA6427C-0503-4206-9451-B68DEDC65D8B}" srcOrd="1" destOrd="0" parTransId="{959D28DE-0657-4CBE-9A5D-F67B4B6276E4}" sibTransId="{275C5164-E5F2-4325-BFAC-69CF281630DA}"/>
    <dgm:cxn modelId="{B7FFAE8D-6889-42C4-B038-1B7601EFDD06}" srcId="{2A9BC08A-6E81-4B82-A63F-5FBBBEE5E583}" destId="{ABAA687D-F5BD-4694-99EC-C12A634BC790}" srcOrd="2" destOrd="0" parTransId="{988A5BF7-F8E0-4261-BC0C-D33C36D141EB}" sibTransId="{B589E523-B507-4818-97C8-FBD43193CB9F}"/>
    <dgm:cxn modelId="{BBF68387-303A-4309-BB52-EB21E8B402EA}" type="presParOf" srcId="{F603F1AC-46AB-4B0C-97EA-7094F79F8973}" destId="{92FE2A85-1EF8-4923-AEEC-0CCAB4D1286F}" srcOrd="0"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C1C13D-8D91-469C-A7CB-B72D8C4E6080}"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endParaRPr lang="en-US"/>
        </a:p>
      </dgm:t>
    </dgm:pt>
    <dgm:pt modelId="{2A9BC08A-6E81-4B82-A63F-5FBBBEE5E583}">
      <dgm:prSet phldrT="[Text]" custT="1"/>
      <dgm:spPr/>
      <dgm:t>
        <a:bodyPr/>
        <a:lstStyle/>
        <a:p>
          <a:pPr algn="ctr"/>
          <a:r>
            <a:rPr lang="mk-MK" sz="1400" b="1" dirty="0" smtClean="0">
              <a:solidFill>
                <a:schemeClr val="tx1">
                  <a:lumMod val="95000"/>
                  <a:lumOff val="5000"/>
                </a:schemeClr>
              </a:solidFill>
              <a:latin typeface="Candara" panose="020E0502030303020204" pitchFamily="34" charset="0"/>
            </a:rPr>
            <a:t>Урбанистички планирање</a:t>
          </a:r>
        </a:p>
        <a:p>
          <a:pPr algn="ctr"/>
          <a:r>
            <a:rPr lang="mk-MK" sz="1400" b="1" dirty="0" smtClean="0">
              <a:solidFill>
                <a:schemeClr val="tx1">
                  <a:lumMod val="95000"/>
                  <a:lumOff val="5000"/>
                </a:schemeClr>
              </a:solidFill>
              <a:latin typeface="Candara" panose="020E0502030303020204" pitchFamily="34" charset="0"/>
            </a:rPr>
            <a:t>400,000</a:t>
          </a:r>
          <a:endParaRPr lang="en-US" sz="1400" b="1" dirty="0">
            <a:solidFill>
              <a:schemeClr val="tx1">
                <a:lumMod val="95000"/>
                <a:lumOff val="5000"/>
              </a:schemeClr>
            </a:solidFill>
            <a:latin typeface="Candara" panose="020E0502030303020204" pitchFamily="34" charset="0"/>
          </a:endParaRPr>
        </a:p>
      </dgm:t>
    </dgm:pt>
    <dgm:pt modelId="{98B4F318-0A12-4A55-9F9D-99224996C571}" type="parTrans" cxnId="{81F54ED0-FDD2-415E-BA02-B18E6A27CDD2}">
      <dgm:prSet/>
      <dgm:spPr/>
      <dgm:t>
        <a:bodyPr/>
        <a:lstStyle/>
        <a:p>
          <a:endParaRPr lang="en-US"/>
        </a:p>
      </dgm:t>
    </dgm:pt>
    <dgm:pt modelId="{F1A73CBD-B0AE-43D0-ABE1-B545344192C3}" type="sibTrans" cxnId="{81F54ED0-FDD2-415E-BA02-B18E6A27CDD2}">
      <dgm:prSet/>
      <dgm:spPr/>
      <dgm:t>
        <a:bodyPr/>
        <a:lstStyle/>
        <a:p>
          <a:endParaRPr lang="en-US"/>
        </a:p>
      </dgm:t>
    </dgm:pt>
    <dgm:pt modelId="{8D79AC20-94AE-4117-AD48-6F0203C2B2EB}" type="pres">
      <dgm:prSet presAssocID="{B0C1C13D-8D91-469C-A7CB-B72D8C4E6080}" presName="Name0" presStyleCnt="0">
        <dgm:presLayoutVars>
          <dgm:chMax val="1"/>
          <dgm:chPref val="1"/>
          <dgm:dir/>
          <dgm:animOne val="branch"/>
          <dgm:animLvl val="lvl"/>
        </dgm:presLayoutVars>
      </dgm:prSet>
      <dgm:spPr/>
      <dgm:t>
        <a:bodyPr/>
        <a:lstStyle/>
        <a:p>
          <a:endParaRPr lang="en-US"/>
        </a:p>
      </dgm:t>
    </dgm:pt>
    <dgm:pt modelId="{DDEB95AD-438C-4ECF-AE6A-8E6FC6DEFE4E}" type="pres">
      <dgm:prSet presAssocID="{2A9BC08A-6E81-4B82-A63F-5FBBBEE5E583}" presName="Parent" presStyleLbl="node0" presStyleIdx="0" presStyleCnt="1" custLinFactNeighborX="-1368" custLinFactNeighborY="-27547">
        <dgm:presLayoutVars>
          <dgm:chMax val="6"/>
          <dgm:chPref val="6"/>
        </dgm:presLayoutVars>
      </dgm:prSet>
      <dgm:spPr/>
      <dgm:t>
        <a:bodyPr/>
        <a:lstStyle/>
        <a:p>
          <a:endParaRPr lang="en-US"/>
        </a:p>
      </dgm:t>
    </dgm:pt>
  </dgm:ptLst>
  <dgm:cxnLst>
    <dgm:cxn modelId="{25EE4EED-AFBD-468A-90D7-1525169C32CD}" type="presOf" srcId="{2A9BC08A-6E81-4B82-A63F-5FBBBEE5E583}" destId="{DDEB95AD-438C-4ECF-AE6A-8E6FC6DEFE4E}" srcOrd="0" destOrd="0" presId="urn:microsoft.com/office/officeart/2011/layout/HexagonRadial"/>
    <dgm:cxn modelId="{81F54ED0-FDD2-415E-BA02-B18E6A27CDD2}" srcId="{B0C1C13D-8D91-469C-A7CB-B72D8C4E6080}" destId="{2A9BC08A-6E81-4B82-A63F-5FBBBEE5E583}" srcOrd="0" destOrd="0" parTransId="{98B4F318-0A12-4A55-9F9D-99224996C571}" sibTransId="{F1A73CBD-B0AE-43D0-ABE1-B545344192C3}"/>
    <dgm:cxn modelId="{74168022-A0F6-4C12-8155-5C77D3F3A60E}" type="presOf" srcId="{B0C1C13D-8D91-469C-A7CB-B72D8C4E6080}" destId="{8D79AC20-94AE-4117-AD48-6F0203C2B2EB}" srcOrd="0" destOrd="0" presId="urn:microsoft.com/office/officeart/2011/layout/HexagonRadial"/>
    <dgm:cxn modelId="{B2DFBCC5-6E49-4332-B45F-0238862C94E3}" type="presParOf" srcId="{8D79AC20-94AE-4117-AD48-6F0203C2B2EB}" destId="{DDEB95AD-438C-4ECF-AE6A-8E6FC6DEFE4E}" srcOrd="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1582667"/>
          <a:ext cx="1345828" cy="1164059"/>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k-MK" sz="1200" b="1" kern="1200" dirty="0" smtClean="0">
              <a:solidFill>
                <a:srgbClr val="FF0000"/>
              </a:solidFill>
              <a:latin typeface="Candara" panose="020E0502030303020204" pitchFamily="34" charset="0"/>
            </a:rPr>
            <a:t>Вкупен Основен буџет</a:t>
          </a:r>
        </a:p>
        <a:p>
          <a:pPr lvl="0" algn="ctr" defTabSz="533400">
            <a:lnSpc>
              <a:spcPct val="90000"/>
            </a:lnSpc>
            <a:spcBef>
              <a:spcPct val="0"/>
            </a:spcBef>
            <a:spcAft>
              <a:spcPct val="35000"/>
            </a:spcAft>
          </a:pPr>
          <a:r>
            <a:rPr lang="mk-MK" sz="1200" b="1" kern="1200" dirty="0" smtClean="0">
              <a:solidFill>
                <a:srgbClr val="FF0000"/>
              </a:solidFill>
              <a:latin typeface="Arial" panose="020B0604020202020204" pitchFamily="34" charset="0"/>
              <a:cs typeface="Arial" panose="020B0604020202020204" pitchFamily="34" charset="0"/>
            </a:rPr>
            <a:t>108.409.072</a:t>
          </a:r>
          <a:endParaRPr lang="en-US" sz="1200" b="1" kern="1200" dirty="0">
            <a:solidFill>
              <a:srgbClr val="FF0000"/>
            </a:solidFill>
            <a:latin typeface="Arial" panose="020B0604020202020204" pitchFamily="34" charset="0"/>
            <a:cs typeface="Arial" panose="020B0604020202020204" pitchFamily="34" charset="0"/>
          </a:endParaRPr>
        </a:p>
      </dsp:txBody>
      <dsp:txXfrm>
        <a:off x="223010" y="1775557"/>
        <a:ext cx="899808" cy="778279"/>
      </dsp:txXfrm>
    </dsp:sp>
    <dsp:sp modelId="{34D479DE-B65E-4604-A6A3-2CCD39165AFE}">
      <dsp:nvSpPr>
        <dsp:cNvPr id="0" name=""/>
        <dsp:cNvSpPr/>
      </dsp:nvSpPr>
      <dsp:spPr>
        <a:xfrm>
          <a:off x="842681" y="1025743"/>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981117-2AD5-4AFB-811A-447A33154E46}">
      <dsp:nvSpPr>
        <dsp:cNvPr id="0" name=""/>
        <dsp:cNvSpPr/>
      </dsp:nvSpPr>
      <dsp:spPr>
        <a:xfrm>
          <a:off x="123996" y="523953"/>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Даночни приходи </a:t>
          </a:r>
        </a:p>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35.239.500</a:t>
          </a:r>
          <a:endParaRPr lang="en-US" sz="1100" kern="1200" dirty="0">
            <a:latin typeface="Arial" panose="020B0604020202020204" pitchFamily="34" charset="0"/>
            <a:cs typeface="Arial" panose="020B0604020202020204" pitchFamily="34" charset="0"/>
          </a:endParaRPr>
        </a:p>
      </dsp:txBody>
      <dsp:txXfrm>
        <a:off x="306747" y="682055"/>
        <a:ext cx="737258" cy="637819"/>
      </dsp:txXfrm>
    </dsp:sp>
    <dsp:sp modelId="{3FF4B09F-CFC2-4608-801C-793562DD2A52}">
      <dsp:nvSpPr>
        <dsp:cNvPr id="0" name=""/>
        <dsp:cNvSpPr/>
      </dsp:nvSpPr>
      <dsp:spPr>
        <a:xfrm>
          <a:off x="1435356" y="1843571"/>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E4921-9E38-4F2E-83FA-52AD3D0A3159}">
      <dsp:nvSpPr>
        <dsp:cNvPr id="0" name=""/>
        <dsp:cNvSpPr/>
      </dsp:nvSpPr>
      <dsp:spPr>
        <a:xfrm>
          <a:off x="1135437" y="1110742"/>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Неданочни приходи </a:t>
          </a:r>
          <a:r>
            <a:rPr lang="mk-MK" sz="1100" kern="1200" dirty="0" smtClean="0">
              <a:latin typeface="Arial" panose="020B0604020202020204" pitchFamily="34" charset="0"/>
              <a:cs typeface="Arial" panose="020B0604020202020204" pitchFamily="34" charset="0"/>
            </a:rPr>
            <a:t>5.751.000</a:t>
          </a:r>
          <a:endParaRPr lang="en-US" sz="1100" kern="1200" dirty="0">
            <a:latin typeface="Arial" panose="020B0604020202020204" pitchFamily="34" charset="0"/>
            <a:cs typeface="Arial" panose="020B0604020202020204" pitchFamily="34" charset="0"/>
          </a:endParaRPr>
        </a:p>
      </dsp:txBody>
      <dsp:txXfrm>
        <a:off x="1318188" y="1268844"/>
        <a:ext cx="737258" cy="637819"/>
      </dsp:txXfrm>
    </dsp:sp>
    <dsp:sp modelId="{FDD3B02E-7247-428D-844E-B352CA07513B}">
      <dsp:nvSpPr>
        <dsp:cNvPr id="0" name=""/>
        <dsp:cNvSpPr/>
      </dsp:nvSpPr>
      <dsp:spPr>
        <a:xfrm>
          <a:off x="1023527" y="2766746"/>
          <a:ext cx="507847" cy="437465"/>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1C52392-5A6C-4EA6-857F-25BC7BDD69C3}">
      <dsp:nvSpPr>
        <dsp:cNvPr id="0" name=""/>
        <dsp:cNvSpPr/>
      </dsp:nvSpPr>
      <dsp:spPr>
        <a:xfrm>
          <a:off x="1135437" y="2264300"/>
          <a:ext cx="1102760"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Капитални приходи </a:t>
          </a:r>
          <a:r>
            <a:rPr lang="en-US" sz="1100" kern="1200" dirty="0" smtClean="0">
              <a:latin typeface="Arial" panose="020B0604020202020204" pitchFamily="34" charset="0"/>
              <a:cs typeface="Arial" panose="020B0604020202020204" pitchFamily="34" charset="0"/>
            </a:rPr>
            <a:t>7.280.000</a:t>
          </a:r>
          <a:endParaRPr lang="en-US" sz="1100" kern="1200" dirty="0">
            <a:latin typeface="Arial" panose="020B0604020202020204" pitchFamily="34" charset="0"/>
            <a:cs typeface="Arial" panose="020B0604020202020204" pitchFamily="34" charset="0"/>
          </a:endParaRPr>
        </a:p>
      </dsp:txBody>
      <dsp:txXfrm>
        <a:off x="1318188" y="2422402"/>
        <a:ext cx="737258" cy="637819"/>
      </dsp:txXfrm>
    </dsp:sp>
    <dsp:sp modelId="{1C817F9F-2DA7-414E-94D9-CD789368EA95}">
      <dsp:nvSpPr>
        <dsp:cNvPr id="0" name=""/>
        <dsp:cNvSpPr/>
      </dsp:nvSpPr>
      <dsp:spPr>
        <a:xfrm>
          <a:off x="0" y="2954894"/>
          <a:ext cx="1300915" cy="954023"/>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mk-MK" sz="1100" kern="1200" dirty="0" smtClean="0">
              <a:latin typeface="Candara" panose="020E0502030303020204" pitchFamily="34" charset="0"/>
            </a:rPr>
            <a:t>Трансфери, донации</a:t>
          </a:r>
          <a:endParaRPr lang="en-US" sz="1100" b="1" kern="1200" dirty="0" smtClean="0">
            <a:solidFill>
              <a:schemeClr val="bg1"/>
            </a:solidFill>
            <a:effectLst/>
            <a:latin typeface="Arial" panose="020B0604020202020204" pitchFamily="34" charset="0"/>
            <a:cs typeface="Arial" panose="020B0604020202020204" pitchFamily="34" charset="0"/>
          </a:endParaRPr>
        </a:p>
        <a:p>
          <a:pPr lvl="0" algn="ctr" defTabSz="488950">
            <a:lnSpc>
              <a:spcPct val="90000"/>
            </a:lnSpc>
            <a:spcBef>
              <a:spcPct val="0"/>
            </a:spcBef>
            <a:spcAft>
              <a:spcPct val="35000"/>
            </a:spcAft>
          </a:pPr>
          <a:r>
            <a:rPr lang="mk-MK" sz="1100" kern="1200" dirty="0" smtClean="0">
              <a:latin typeface="Arial" panose="020B0604020202020204" pitchFamily="34" charset="0"/>
              <a:cs typeface="Arial" panose="020B0604020202020204" pitchFamily="34" charset="0"/>
            </a:rPr>
            <a:t>60.138.572</a:t>
          </a:r>
          <a:endParaRPr lang="en-US" sz="1100" kern="1200" dirty="0">
            <a:latin typeface="Arial" panose="020B0604020202020204" pitchFamily="34" charset="0"/>
            <a:cs typeface="Arial" panose="020B0604020202020204" pitchFamily="34" charset="0"/>
          </a:endParaRPr>
        </a:p>
      </dsp:txBody>
      <dsp:txXfrm>
        <a:off x="199264" y="3101024"/>
        <a:ext cx="902387" cy="6617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0" y="161012"/>
          <a:ext cx="2939963" cy="293996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mk-MK" sz="1500" b="1" kern="1200" dirty="0" smtClean="0">
              <a:latin typeface="Candara" panose="020E0502030303020204" pitchFamily="34" charset="0"/>
            </a:rPr>
            <a:t>Поддршка на Локален екомонски развој </a:t>
          </a:r>
        </a:p>
        <a:p>
          <a:pPr lvl="0" algn="l" defTabSz="666750">
            <a:lnSpc>
              <a:spcPct val="90000"/>
            </a:lnSpc>
            <a:spcBef>
              <a:spcPct val="0"/>
            </a:spcBef>
            <a:spcAft>
              <a:spcPct val="35000"/>
            </a:spcAft>
          </a:pPr>
          <a:r>
            <a:rPr lang="mk-MK" sz="1500" b="1" kern="1200" dirty="0" smtClean="0">
              <a:latin typeface="Candara" panose="020E0502030303020204" pitchFamily="34" charset="0"/>
            </a:rPr>
            <a:t>1,850,000</a:t>
          </a:r>
          <a:endParaRPr lang="en-US" sz="1500" b="1"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Договорени услуги </a:t>
          </a:r>
          <a:r>
            <a:rPr lang="en-US" sz="1200" kern="1200" dirty="0" smtClean="0">
              <a:latin typeface="Candara" panose="020E0502030303020204" pitchFamily="34" charset="0"/>
            </a:rPr>
            <a:t>6</a:t>
          </a:r>
          <a:r>
            <a:rPr lang="mk-MK" sz="1200" kern="1200" dirty="0" smtClean="0">
              <a:latin typeface="Candara" panose="020E0502030303020204" pitchFamily="34" charset="0"/>
            </a:rPr>
            <a:t>00.000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Трансфери до невладини организации </a:t>
          </a:r>
          <a:r>
            <a:rPr lang="mk-MK" sz="1200" kern="1200" dirty="0" smtClean="0">
              <a:latin typeface="Candara" panose="020E0502030303020204" pitchFamily="34" charset="0"/>
            </a:rPr>
            <a:t>50.000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Разни трансфери </a:t>
          </a:r>
          <a:r>
            <a:rPr lang="mk-MK" sz="1200" kern="1200" dirty="0" smtClean="0">
              <a:latin typeface="Candara" panose="020E0502030303020204" pitchFamily="34" charset="0"/>
            </a:rPr>
            <a:t>1</a:t>
          </a:r>
          <a:r>
            <a:rPr lang="en-US" sz="1200" kern="1200" dirty="0" smtClean="0">
              <a:latin typeface="Candara" panose="020E0502030303020204" pitchFamily="34" charset="0"/>
            </a:rPr>
            <a:t>,</a:t>
          </a:r>
          <a:r>
            <a:rPr lang="mk-MK" sz="1200" kern="1200" dirty="0" smtClean="0">
              <a:latin typeface="Candara" panose="020E0502030303020204" pitchFamily="34" charset="0"/>
            </a:rPr>
            <a:t>20</a:t>
          </a:r>
          <a:r>
            <a:rPr lang="en-US" sz="1200" kern="1200" dirty="0" smtClean="0">
              <a:latin typeface="Candara" panose="020E0502030303020204" pitchFamily="34" charset="0"/>
            </a:rPr>
            <a:t>0,000</a:t>
          </a:r>
          <a:endParaRPr lang="en-US" sz="1200" kern="1200" dirty="0">
            <a:latin typeface="Candara" panose="020E0502030303020204" pitchFamily="34" charset="0"/>
          </a:endParaRPr>
        </a:p>
      </dsp:txBody>
      <dsp:txXfrm>
        <a:off x="430548" y="591560"/>
        <a:ext cx="2078867" cy="20788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2A85-1EF8-4923-AEEC-0CCAB4D1286F}">
      <dsp:nvSpPr>
        <dsp:cNvPr id="0" name=""/>
        <dsp:cNvSpPr/>
      </dsp:nvSpPr>
      <dsp:spPr>
        <a:xfrm>
          <a:off x="0" y="261999"/>
          <a:ext cx="2359152" cy="297854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k-MK" sz="2300" b="1" kern="1200" dirty="0" smtClean="0">
              <a:latin typeface="Candara" panose="020E0502030303020204" pitchFamily="34" charset="0"/>
            </a:rPr>
            <a:t>Уредување на градежно земјиште</a:t>
          </a:r>
        </a:p>
        <a:p>
          <a:pPr lvl="0" algn="ctr" defTabSz="1022350">
            <a:lnSpc>
              <a:spcPct val="90000"/>
            </a:lnSpc>
            <a:spcBef>
              <a:spcPct val="0"/>
            </a:spcBef>
            <a:spcAft>
              <a:spcPct val="35000"/>
            </a:spcAft>
          </a:pPr>
          <a:r>
            <a:rPr lang="mk-MK" sz="2300" b="1" kern="1200" dirty="0" smtClean="0">
              <a:latin typeface="Candara" panose="020E0502030303020204" pitchFamily="34" charset="0"/>
            </a:rPr>
            <a:t>1.</a:t>
          </a:r>
          <a:r>
            <a:rPr lang="en-US" sz="2300" b="1" kern="1200" dirty="0" smtClean="0">
              <a:latin typeface="Candara" panose="020E0502030303020204" pitchFamily="34" charset="0"/>
            </a:rPr>
            <a:t>30</a:t>
          </a:r>
          <a:r>
            <a:rPr lang="mk-MK" sz="2300" b="1" kern="1200" dirty="0" smtClean="0">
              <a:latin typeface="Candara" panose="020E0502030303020204" pitchFamily="34" charset="0"/>
            </a:rPr>
            <a:t>0.000</a:t>
          </a:r>
          <a:endParaRPr lang="en-US" sz="2300" b="1" kern="1200" dirty="0">
            <a:latin typeface="Candara" panose="020E0502030303020204" pitchFamily="34" charset="0"/>
          </a:endParaRPr>
        </a:p>
      </dsp:txBody>
      <dsp:txXfrm>
        <a:off x="345490" y="698197"/>
        <a:ext cx="1668172" cy="21061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575104" y="0"/>
          <a:ext cx="3942006" cy="13182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mk-MK" sz="1300" b="1" kern="1200" dirty="0" smtClean="0">
              <a:latin typeface="Candara" panose="020E0502030303020204" pitchFamily="34" charset="0"/>
            </a:rPr>
            <a:t>Поттикнување на развој на туризмот</a:t>
          </a:r>
        </a:p>
        <a:p>
          <a:pPr lvl="0" algn="l" defTabSz="577850">
            <a:lnSpc>
              <a:spcPct val="90000"/>
            </a:lnSpc>
            <a:spcBef>
              <a:spcPct val="0"/>
            </a:spcBef>
            <a:spcAft>
              <a:spcPct val="35000"/>
            </a:spcAft>
          </a:pPr>
          <a:r>
            <a:rPr lang="mk-MK" sz="1300" b="1" kern="1200" dirty="0" smtClean="0">
              <a:latin typeface="Candara" panose="020E0502030303020204" pitchFamily="34" charset="0"/>
            </a:rPr>
            <a:t>10</a:t>
          </a:r>
          <a:r>
            <a:rPr lang="en-US" sz="1300" b="1" kern="1200" dirty="0" smtClean="0">
              <a:latin typeface="Candara" panose="020E0502030303020204" pitchFamily="34" charset="0"/>
            </a:rPr>
            <a:t>0</a:t>
          </a:r>
          <a:r>
            <a:rPr lang="mk-MK" sz="1300" b="1" kern="1200" dirty="0" smtClean="0">
              <a:latin typeface="Candara" panose="020E0502030303020204" pitchFamily="34" charset="0"/>
            </a:rPr>
            <a:t>.000</a:t>
          </a:r>
          <a:endParaRPr lang="en-US" sz="1300" b="1"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Субвенции и трасфери </a:t>
          </a:r>
          <a:r>
            <a:rPr lang="mk-MK" sz="1000" kern="1200" dirty="0" smtClean="0">
              <a:latin typeface="Candara" panose="020E0502030303020204" pitchFamily="34" charset="0"/>
            </a:rPr>
            <a:t>10</a:t>
          </a:r>
          <a:r>
            <a:rPr lang="en-US" sz="1000" kern="1200" dirty="0" smtClean="0">
              <a:latin typeface="Candara" panose="020E0502030303020204" pitchFamily="34" charset="0"/>
            </a:rPr>
            <a:t>0</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a:off x="1152397" y="193055"/>
        <a:ext cx="2787420" cy="9321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E4514-9064-482D-BED9-076D93697BB4}">
      <dsp:nvSpPr>
        <dsp:cNvPr id="0" name=""/>
        <dsp:cNvSpPr/>
      </dsp:nvSpPr>
      <dsp:spPr>
        <a:xfrm>
          <a:off x="1729588" y="2128487"/>
          <a:ext cx="2113940" cy="2113940"/>
        </a:xfrm>
        <a:prstGeom prst="gear9">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Одржување на урбана опрема </a:t>
          </a:r>
          <a:r>
            <a:rPr lang="mk-MK" sz="1200" kern="1200" dirty="0" smtClean="0">
              <a:latin typeface="Candara" panose="020E0502030303020204" pitchFamily="34" charset="0"/>
            </a:rPr>
            <a:t>5</a:t>
          </a:r>
          <a:r>
            <a:rPr lang="en-US" sz="1200" kern="1200" dirty="0" smtClean="0">
              <a:latin typeface="Candara" panose="020E0502030303020204" pitchFamily="34" charset="0"/>
            </a:rPr>
            <a:t>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2154584" y="2623667"/>
        <a:ext cx="1263948" cy="1086609"/>
      </dsp:txXfrm>
    </dsp:sp>
    <dsp:sp modelId="{566B9336-E194-4CE3-BB0C-BCCE1DBCC778}">
      <dsp:nvSpPr>
        <dsp:cNvPr id="0" name=""/>
        <dsp:cNvSpPr/>
      </dsp:nvSpPr>
      <dsp:spPr>
        <a:xfrm>
          <a:off x="499658" y="1628828"/>
          <a:ext cx="1537411" cy="1537411"/>
        </a:xfrm>
        <a:prstGeom prst="gear6">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Јавно осветлување </a:t>
          </a:r>
          <a:r>
            <a:rPr lang="mk-MK" sz="1000" kern="1200" dirty="0" smtClean="0">
              <a:latin typeface="Candara" panose="020E0502030303020204" pitchFamily="34" charset="0"/>
            </a:rPr>
            <a:t>4,643,000</a:t>
          </a:r>
          <a:endParaRPr lang="en-US" sz="1000" kern="1200" dirty="0">
            <a:latin typeface="Candara" panose="020E0502030303020204" pitchFamily="34" charset="0"/>
          </a:endParaRPr>
        </a:p>
      </dsp:txBody>
      <dsp:txXfrm>
        <a:off x="886706" y="2018215"/>
        <a:ext cx="763315" cy="758637"/>
      </dsp:txXfrm>
    </dsp:sp>
    <dsp:sp modelId="{5C212111-F886-46DA-A285-DE86280B9DDA}">
      <dsp:nvSpPr>
        <dsp:cNvPr id="0" name=""/>
        <dsp:cNvSpPr/>
      </dsp:nvSpPr>
      <dsp:spPr>
        <a:xfrm rot="20700000">
          <a:off x="1360766" y="568171"/>
          <a:ext cx="1506349" cy="1506349"/>
        </a:xfrm>
        <a:prstGeom prst="gear6">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latin typeface="Candara" panose="020E0502030303020204" pitchFamily="34" charset="0"/>
            </a:rPr>
            <a:t>Одведување и пречистување на отпадни води </a:t>
          </a:r>
          <a:r>
            <a:rPr lang="mk-MK" sz="1000" kern="1200" dirty="0" smtClean="0">
              <a:latin typeface="Candara" panose="020E0502030303020204" pitchFamily="34" charset="0"/>
            </a:rPr>
            <a:t>5</a:t>
          </a:r>
          <a:r>
            <a:rPr lang="en-US" sz="1000" kern="1200" dirty="0" smtClean="0">
              <a:latin typeface="Candara" panose="020E0502030303020204" pitchFamily="34" charset="0"/>
            </a:rPr>
            <a:t>0</a:t>
          </a:r>
          <a:r>
            <a:rPr lang="mk-MK" sz="1000" kern="1200" dirty="0" smtClean="0">
              <a:latin typeface="Candara" panose="020E0502030303020204" pitchFamily="34" charset="0"/>
            </a:rPr>
            <a:t>.000</a:t>
          </a:r>
          <a:endParaRPr lang="en-US" sz="1000" kern="1200" dirty="0">
            <a:latin typeface="Candara" panose="020E0502030303020204" pitchFamily="34" charset="0"/>
          </a:endParaRPr>
        </a:p>
      </dsp:txBody>
      <dsp:txXfrm rot="-20700000">
        <a:off x="1691152" y="898557"/>
        <a:ext cx="845576" cy="845576"/>
      </dsp:txXfrm>
    </dsp:sp>
    <dsp:sp modelId="{3A75AECD-93DE-4FA5-94CE-B2366CF4876D}">
      <dsp:nvSpPr>
        <dsp:cNvPr id="0" name=""/>
        <dsp:cNvSpPr/>
      </dsp:nvSpPr>
      <dsp:spPr>
        <a:xfrm>
          <a:off x="1563230" y="1811658"/>
          <a:ext cx="2705844" cy="2705844"/>
        </a:xfrm>
        <a:prstGeom prst="circularArrow">
          <a:avLst>
            <a:gd name="adj1" fmla="val 4687"/>
            <a:gd name="adj2" fmla="val 299029"/>
            <a:gd name="adj3" fmla="val 2507312"/>
            <a:gd name="adj4" fmla="val 15880483"/>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45A6CFE-90FE-45C2-B601-9D7ADD395195}">
      <dsp:nvSpPr>
        <dsp:cNvPr id="0" name=""/>
        <dsp:cNvSpPr/>
      </dsp:nvSpPr>
      <dsp:spPr>
        <a:xfrm>
          <a:off x="227386" y="1290162"/>
          <a:ext cx="1965965" cy="196596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B031626-B582-4370-8800-86E576103E91}">
      <dsp:nvSpPr>
        <dsp:cNvPr id="0" name=""/>
        <dsp:cNvSpPr/>
      </dsp:nvSpPr>
      <dsp:spPr>
        <a:xfrm>
          <a:off x="1012331" y="239729"/>
          <a:ext cx="2119706" cy="21197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587235" y="-2437267"/>
          <a:ext cx="49034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јавни површини (улици, тротоари, плоштади...) со чистење и метење</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Набавка и поставување на садови за отпадоци и друга опрема</a:t>
          </a:r>
          <a:endParaRPr lang="en-US" sz="1000" kern="1200" dirty="0">
            <a:latin typeface="Candara" panose="020E0502030303020204" pitchFamily="34" charset="0"/>
          </a:endParaRPr>
        </a:p>
      </dsp:txBody>
      <dsp:txXfrm rot="-5400000">
        <a:off x="3087746" y="86159"/>
        <a:ext cx="5465389" cy="442473"/>
      </dsp:txXfrm>
    </dsp:sp>
    <dsp:sp modelId="{60F122D3-070D-4AA6-B09C-6E4E902C325C}">
      <dsp:nvSpPr>
        <dsp:cNvPr id="0" name=""/>
        <dsp:cNvSpPr/>
      </dsp:nvSpPr>
      <dsp:spPr>
        <a:xfrm>
          <a:off x="0" y="928"/>
          <a:ext cx="3087745" cy="612933"/>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Јавна чистота </a:t>
          </a:r>
          <a:r>
            <a:rPr lang="en-US" sz="1500" kern="1200" dirty="0" smtClean="0">
              <a:latin typeface="Candara" panose="020E0502030303020204" pitchFamily="34" charset="0"/>
            </a:rPr>
            <a:t>2.</a:t>
          </a:r>
          <a:r>
            <a:rPr lang="mk-MK" sz="1500" kern="1200" dirty="0" smtClean="0">
              <a:latin typeface="Candara" panose="020E0502030303020204" pitchFamily="34" charset="0"/>
            </a:rPr>
            <a:t>7</a:t>
          </a:r>
          <a:r>
            <a:rPr lang="en-US" sz="1500" kern="1200" dirty="0" smtClean="0">
              <a:latin typeface="Candara" panose="020E0502030303020204" pitchFamily="34" charset="0"/>
            </a:rPr>
            <a:t>90.000</a:t>
          </a:r>
          <a:endParaRPr lang="en-US" sz="1500" kern="1200" dirty="0">
            <a:latin typeface="Candara" panose="020E0502030303020204" pitchFamily="34" charset="0"/>
          </a:endParaRPr>
        </a:p>
      </dsp:txBody>
      <dsp:txXfrm>
        <a:off x="29921" y="30849"/>
        <a:ext cx="3027903" cy="553091"/>
      </dsp:txXfrm>
    </dsp:sp>
    <dsp:sp modelId="{1487939A-C3DA-4F1E-B7C2-88CA52655FA0}">
      <dsp:nvSpPr>
        <dsp:cNvPr id="0" name=""/>
        <dsp:cNvSpPr/>
      </dsp:nvSpPr>
      <dsp:spPr>
        <a:xfrm rot="5400000">
          <a:off x="5539492" y="-1793687"/>
          <a:ext cx="585832"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Зимско одржување</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Санирање на ударни дупки</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Чистење на наноси и свлечишта на локални патишта и улици</a:t>
          </a:r>
          <a:endParaRPr lang="en-US" sz="1000" kern="1200" dirty="0">
            <a:latin typeface="Candara" panose="020E0502030303020204" pitchFamily="34" charset="0"/>
          </a:endParaRPr>
        </a:p>
      </dsp:txBody>
      <dsp:txXfrm rot="-5400000">
        <a:off x="3087745" y="686658"/>
        <a:ext cx="5460728" cy="528636"/>
      </dsp:txXfrm>
    </dsp:sp>
    <dsp:sp modelId="{7EEB52BB-DEFF-4261-A4C4-DCF62D230410}">
      <dsp:nvSpPr>
        <dsp:cNvPr id="0" name=""/>
        <dsp:cNvSpPr/>
      </dsp:nvSpPr>
      <dsp:spPr>
        <a:xfrm>
          <a:off x="0" y="644509"/>
          <a:ext cx="3087745" cy="612933"/>
        </a:xfrm>
        <a:prstGeom prst="roundRect">
          <a:avLst/>
        </a:prstGeom>
        <a:solidFill>
          <a:schemeClr val="accent5">
            <a:alpha val="90000"/>
            <a:hueOff val="0"/>
            <a:satOff val="0"/>
            <a:lumOff val="0"/>
            <a:alphaOff val="-2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Одржување и заштита на локални патишта и улици </a:t>
          </a:r>
          <a:r>
            <a:rPr lang="mk-MK" sz="1500" kern="1200" dirty="0" smtClean="0">
              <a:latin typeface="Candara" panose="020E0502030303020204" pitchFamily="34" charset="0"/>
            </a:rPr>
            <a:t>1.9</a:t>
          </a:r>
          <a:r>
            <a:rPr lang="en-US" sz="1500" kern="1200" dirty="0" smtClean="0">
              <a:latin typeface="Candara" panose="020E0502030303020204" pitchFamily="34" charset="0"/>
            </a:rPr>
            <a:t>00</a:t>
          </a:r>
          <a:r>
            <a:rPr lang="mk-MK" sz="1500" kern="1200" dirty="0" smtClean="0">
              <a:latin typeface="Candara" panose="020E0502030303020204" pitchFamily="34" charset="0"/>
            </a:rPr>
            <a:t>.000</a:t>
          </a:r>
          <a:endParaRPr lang="en-US" sz="1500" kern="1200" dirty="0">
            <a:latin typeface="Candara" panose="020E0502030303020204" pitchFamily="34" charset="0"/>
          </a:endParaRPr>
        </a:p>
      </dsp:txBody>
      <dsp:txXfrm>
        <a:off x="29921" y="674430"/>
        <a:ext cx="3027903" cy="553091"/>
      </dsp:txXfrm>
    </dsp:sp>
    <dsp:sp modelId="{070FC703-4782-4A82-955E-3F720B982DEF}">
      <dsp:nvSpPr>
        <dsp:cNvPr id="0" name=""/>
        <dsp:cNvSpPr/>
      </dsp:nvSpPr>
      <dsp:spPr>
        <a:xfrm rot="5400000">
          <a:off x="5587235" y="-1150106"/>
          <a:ext cx="49034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јавно зеленило во град Берово</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Одржување на јавно зеленило вон градско подрачје</a:t>
          </a:r>
          <a:endParaRPr lang="en-US" sz="1000" kern="1200" dirty="0">
            <a:latin typeface="Candara" panose="020E0502030303020204" pitchFamily="34" charset="0"/>
          </a:endParaRPr>
        </a:p>
      </dsp:txBody>
      <dsp:txXfrm rot="-5400000">
        <a:off x="3087746" y="1373320"/>
        <a:ext cx="5465389" cy="442473"/>
      </dsp:txXfrm>
    </dsp:sp>
    <dsp:sp modelId="{805D8226-23F7-4EA1-86DD-725AD3BCE039}">
      <dsp:nvSpPr>
        <dsp:cNvPr id="0" name=""/>
        <dsp:cNvSpPr/>
      </dsp:nvSpPr>
      <dsp:spPr>
        <a:xfrm>
          <a:off x="0" y="1288089"/>
          <a:ext cx="3087745" cy="612933"/>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mk-MK" sz="1500" kern="1200" dirty="0" smtClean="0">
              <a:latin typeface="Candara" panose="020E0502030303020204" pitchFamily="34" charset="0"/>
            </a:rPr>
            <a:t>Одржување на паркови и зеленило </a:t>
          </a:r>
          <a:r>
            <a:rPr lang="mk-MK" sz="1500" kern="1200" dirty="0" smtClean="0">
              <a:latin typeface="Candara" panose="020E0502030303020204" pitchFamily="34" charset="0"/>
            </a:rPr>
            <a:t>79</a:t>
          </a:r>
          <a:r>
            <a:rPr lang="en-US" sz="1500" kern="1200" dirty="0" smtClean="0">
              <a:latin typeface="Candara" panose="020E0502030303020204" pitchFamily="34" charset="0"/>
            </a:rPr>
            <a:t>0</a:t>
          </a:r>
          <a:r>
            <a:rPr lang="mk-MK" sz="1500" kern="1200" dirty="0" smtClean="0">
              <a:latin typeface="Candara" panose="020E0502030303020204" pitchFamily="34" charset="0"/>
            </a:rPr>
            <a:t>.000</a:t>
          </a:r>
          <a:endParaRPr lang="en-US" sz="1500" kern="1200" dirty="0">
            <a:latin typeface="Candara" panose="020E0502030303020204" pitchFamily="34" charset="0"/>
          </a:endParaRPr>
        </a:p>
      </dsp:txBody>
      <dsp:txXfrm>
        <a:off x="29921" y="1318010"/>
        <a:ext cx="3027903" cy="5530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14400" y="-2464061"/>
          <a:ext cx="456742" cy="5499079"/>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Рушење на објекти</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Заловување и третирање на кучиња скитници</a:t>
          </a:r>
          <a:endParaRPr lang="en-US" sz="1200" kern="1200" dirty="0">
            <a:latin typeface="Candara" panose="020E0502030303020204" pitchFamily="34" charset="0"/>
          </a:endParaRPr>
        </a:p>
      </dsp:txBody>
      <dsp:txXfrm rot="-5400000">
        <a:off x="3093232" y="79403"/>
        <a:ext cx="5476783" cy="412150"/>
      </dsp:txXfrm>
    </dsp:sp>
    <dsp:sp modelId="{60F122D3-070D-4AA6-B09C-6E4E902C325C}">
      <dsp:nvSpPr>
        <dsp:cNvPr id="0" name=""/>
        <dsp:cNvSpPr/>
      </dsp:nvSpPr>
      <dsp:spPr>
        <a:xfrm>
          <a:off x="18311" y="16571"/>
          <a:ext cx="3093232" cy="570928"/>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mk-MK" sz="1600" kern="1200" dirty="0" smtClean="0">
              <a:latin typeface="Candara" panose="020E0502030303020204" pitchFamily="34" charset="0"/>
            </a:rPr>
            <a:t>Други комунални услуги </a:t>
          </a:r>
          <a:r>
            <a:rPr lang="mk-MK" sz="1600" kern="1200" dirty="0" smtClean="0">
              <a:latin typeface="Candara" panose="020E0502030303020204" pitchFamily="34" charset="0"/>
            </a:rPr>
            <a:t>66</a:t>
          </a:r>
          <a:r>
            <a:rPr lang="en-US" sz="1600" kern="1200" dirty="0" smtClean="0">
              <a:latin typeface="Candara" panose="020E0502030303020204" pitchFamily="34" charset="0"/>
            </a:rPr>
            <a:t>0</a:t>
          </a:r>
          <a:r>
            <a:rPr lang="mk-MK" sz="1600" kern="1200" dirty="0" smtClean="0">
              <a:latin typeface="Candara" panose="020E0502030303020204" pitchFamily="34" charset="0"/>
            </a:rPr>
            <a:t>.000</a:t>
          </a:r>
          <a:endParaRPr lang="en-US" sz="1600" kern="1200" dirty="0">
            <a:latin typeface="Candara" panose="020E0502030303020204" pitchFamily="34" charset="0"/>
          </a:endParaRPr>
        </a:p>
      </dsp:txBody>
      <dsp:txXfrm>
        <a:off x="46181" y="44441"/>
        <a:ext cx="3037492" cy="515188"/>
      </dsp:txXfrm>
    </dsp:sp>
    <dsp:sp modelId="{1487939A-C3DA-4F1E-B7C2-88CA52655FA0}">
      <dsp:nvSpPr>
        <dsp:cNvPr id="0" name=""/>
        <dsp:cNvSpPr/>
      </dsp:nvSpPr>
      <dsp:spPr>
        <a:xfrm rot="5400000">
          <a:off x="5614400" y="-1864586"/>
          <a:ext cx="456742" cy="5499079"/>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Проширување на постојната улична мрежа</a:t>
          </a:r>
          <a:endParaRPr lang="en-US" sz="1200" kern="1200" dirty="0">
            <a:latin typeface="Candara" panose="020E0502030303020204" pitchFamily="34" charset="0"/>
          </a:endParaRPr>
        </a:p>
      </dsp:txBody>
      <dsp:txXfrm rot="-5400000">
        <a:off x="3093232" y="678878"/>
        <a:ext cx="5476783" cy="412150"/>
      </dsp:txXfrm>
    </dsp:sp>
    <dsp:sp modelId="{7EEB52BB-DEFF-4261-A4C4-DCF62D230410}">
      <dsp:nvSpPr>
        <dsp:cNvPr id="0" name=""/>
        <dsp:cNvSpPr/>
      </dsp:nvSpPr>
      <dsp:spPr>
        <a:xfrm>
          <a:off x="0" y="599489"/>
          <a:ext cx="3093232" cy="570928"/>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mk-MK" sz="1600" kern="1200" dirty="0" smtClean="0">
              <a:latin typeface="Candara" panose="020E0502030303020204" pitchFamily="34" charset="0"/>
            </a:rPr>
            <a:t>Изградба на јавно осветлување </a:t>
          </a:r>
          <a:r>
            <a:rPr lang="mk-MK" sz="1600" kern="1200" dirty="0" smtClean="0">
              <a:latin typeface="Candara" panose="020E0502030303020204" pitchFamily="34" charset="0"/>
            </a:rPr>
            <a:t>3.</a:t>
          </a:r>
          <a:r>
            <a:rPr lang="en-US" sz="1600" kern="1200" dirty="0" smtClean="0">
              <a:latin typeface="Candara" panose="020E0502030303020204" pitchFamily="34" charset="0"/>
            </a:rPr>
            <a:t>700</a:t>
          </a:r>
          <a:r>
            <a:rPr lang="mk-MK" sz="1600" kern="1200" dirty="0" smtClean="0">
              <a:latin typeface="Candara" panose="020E0502030303020204" pitchFamily="34" charset="0"/>
            </a:rPr>
            <a:t>.000</a:t>
          </a:r>
          <a:endParaRPr lang="en-US" sz="1600" kern="1200" dirty="0">
            <a:latin typeface="Candara" panose="020E0502030303020204" pitchFamily="34" charset="0"/>
          </a:endParaRPr>
        </a:p>
      </dsp:txBody>
      <dsp:txXfrm>
        <a:off x="27870" y="627359"/>
        <a:ext cx="3037492" cy="5151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939A-C3DA-4F1E-B7C2-88CA52655FA0}">
      <dsp:nvSpPr>
        <dsp:cNvPr id="0" name=""/>
        <dsp:cNvSpPr/>
      </dsp:nvSpPr>
      <dsp:spPr>
        <a:xfrm rot="5400000">
          <a:off x="5634368" y="-2497099"/>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dsp:txBody>
      <dsp:txXfrm rot="-5400000">
        <a:off x="3087746" y="68858"/>
        <a:ext cx="5469991" cy="357411"/>
      </dsp:txXfrm>
    </dsp:sp>
    <dsp:sp modelId="{7EEB52BB-DEFF-4261-A4C4-DCF62D230410}">
      <dsp:nvSpPr>
        <dsp:cNvPr id="0" name=""/>
        <dsp:cNvSpPr/>
      </dsp:nvSpPr>
      <dsp:spPr>
        <a:xfrm>
          <a:off x="9167" y="0"/>
          <a:ext cx="3087745" cy="49510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endParaRPr lang="en-US" sz="1200" kern="1200" dirty="0">
            <a:latin typeface="Candara" panose="020E0502030303020204" pitchFamily="34" charset="0"/>
          </a:endParaRPr>
        </a:p>
      </dsp:txBody>
      <dsp:txXfrm>
        <a:off x="33336" y="24169"/>
        <a:ext cx="3039407" cy="446764"/>
      </dsp:txXfrm>
    </dsp:sp>
    <dsp:sp modelId="{070FC703-4782-4A82-955E-3F720B982DEF}">
      <dsp:nvSpPr>
        <dsp:cNvPr id="0" name=""/>
        <dsp:cNvSpPr/>
      </dsp:nvSpPr>
      <dsp:spPr>
        <a:xfrm rot="5400000">
          <a:off x="5634368" y="-1977242"/>
          <a:ext cx="396081"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Поставување на сообраќајни знаци </a:t>
          </a:r>
          <a:endParaRPr lang="en-US" sz="1100" kern="1200" dirty="0">
            <a:latin typeface="Candara" panose="020E0502030303020204" pitchFamily="34" charset="0"/>
          </a:endParaRPr>
        </a:p>
      </dsp:txBody>
      <dsp:txXfrm rot="-5400000">
        <a:off x="3087746" y="588715"/>
        <a:ext cx="5469991" cy="357411"/>
      </dsp:txXfrm>
    </dsp:sp>
    <dsp:sp modelId="{805D8226-23F7-4EA1-86DD-725AD3BCE039}">
      <dsp:nvSpPr>
        <dsp:cNvPr id="0" name=""/>
        <dsp:cNvSpPr/>
      </dsp:nvSpPr>
      <dsp:spPr>
        <a:xfrm>
          <a:off x="0" y="519869"/>
          <a:ext cx="3087745" cy="495102"/>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сообраќајна сигнализација </a:t>
          </a:r>
        </a:p>
        <a:p>
          <a:pPr lvl="0" algn="ctr" defTabSz="533400">
            <a:lnSpc>
              <a:spcPct val="90000"/>
            </a:lnSpc>
            <a:spcBef>
              <a:spcPct val="0"/>
            </a:spcBef>
            <a:spcAft>
              <a:spcPct val="35000"/>
            </a:spcAft>
          </a:pPr>
          <a:r>
            <a:rPr lang="mk-MK" sz="1200" kern="1200" dirty="0" smtClean="0">
              <a:latin typeface="Candara" panose="020E0502030303020204" pitchFamily="34" charset="0"/>
            </a:rPr>
            <a:t>170.000</a:t>
          </a:r>
          <a:endParaRPr lang="en-US" sz="1200" kern="1200" dirty="0">
            <a:latin typeface="Candara" panose="020E0502030303020204" pitchFamily="34" charset="0"/>
          </a:endParaRPr>
        </a:p>
      </dsp:txBody>
      <dsp:txXfrm>
        <a:off x="24169" y="544038"/>
        <a:ext cx="3039407" cy="4467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29270" y="-2490460"/>
          <a:ext cx="40627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dsp:txBody>
      <dsp:txXfrm rot="-5400000">
        <a:off x="3087746" y="70897"/>
        <a:ext cx="5469493" cy="366611"/>
      </dsp:txXfrm>
    </dsp:sp>
    <dsp:sp modelId="{60F122D3-070D-4AA6-B09C-6E4E902C325C}">
      <dsp:nvSpPr>
        <dsp:cNvPr id="0" name=""/>
        <dsp:cNvSpPr/>
      </dsp:nvSpPr>
      <dsp:spPr>
        <a:xfrm>
          <a:off x="0" y="279"/>
          <a:ext cx="3087745" cy="507846"/>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sz="1100" kern="1200" dirty="0" smtClean="0">
              <a:latin typeface="Candara" panose="020E0502030303020204" pitchFamily="34" charset="0"/>
            </a:rPr>
            <a:t>Изградба на системи за водоснабдување </a:t>
          </a:r>
          <a:r>
            <a:rPr lang="en-US" sz="1100" kern="1200" dirty="0" smtClean="0">
              <a:latin typeface="Candara" panose="020E0502030303020204" pitchFamily="34" charset="0"/>
            </a:rPr>
            <a:t>2.800</a:t>
          </a:r>
          <a:r>
            <a:rPr lang="mk-MK" sz="1100" kern="1200" dirty="0" smtClean="0">
              <a:latin typeface="Candara" panose="020E0502030303020204" pitchFamily="34" charset="0"/>
            </a:rPr>
            <a:t>.000</a:t>
          </a:r>
          <a:endParaRPr lang="en-US" sz="1100" kern="1200" dirty="0" smtClean="0">
            <a:latin typeface="Candara" panose="020E0502030303020204" pitchFamily="34" charset="0"/>
          </a:endParaRPr>
        </a:p>
        <a:p>
          <a:pPr lvl="0" algn="ctr" defTabSz="800100">
            <a:lnSpc>
              <a:spcPct val="90000"/>
            </a:lnSpc>
            <a:spcBef>
              <a:spcPct val="0"/>
            </a:spcBef>
            <a:spcAft>
              <a:spcPct val="35000"/>
            </a:spcAft>
          </a:pPr>
          <a:endParaRPr lang="en-US" sz="1000" kern="1200" dirty="0"/>
        </a:p>
      </dsp:txBody>
      <dsp:txXfrm>
        <a:off x="24791" y="25070"/>
        <a:ext cx="3038163" cy="458264"/>
      </dsp:txXfrm>
    </dsp:sp>
    <dsp:sp modelId="{1487939A-C3DA-4F1E-B7C2-88CA52655FA0}">
      <dsp:nvSpPr>
        <dsp:cNvPr id="0" name=""/>
        <dsp:cNvSpPr/>
      </dsp:nvSpPr>
      <dsp:spPr>
        <a:xfrm rot="5400000">
          <a:off x="5629270" y="-1957220"/>
          <a:ext cx="406277"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Изградба на фекална канализација со колектор во Мачево</a:t>
          </a:r>
          <a:endParaRPr lang="en-US" sz="1100" kern="1200" dirty="0">
            <a:latin typeface="Candara" panose="020E0502030303020204" pitchFamily="34" charset="0"/>
          </a:endParaRPr>
        </a:p>
        <a:p>
          <a:pPr marL="57150" lvl="1" indent="-57150" algn="l" defTabSz="488950">
            <a:lnSpc>
              <a:spcPct val="90000"/>
            </a:lnSpc>
            <a:spcBef>
              <a:spcPct val="0"/>
            </a:spcBef>
            <a:spcAft>
              <a:spcPct val="15000"/>
            </a:spcAft>
            <a:buChar char="••"/>
          </a:pPr>
          <a:r>
            <a:rPr lang="mk-MK" sz="1100" kern="1200" dirty="0" smtClean="0">
              <a:latin typeface="Candara" panose="020E0502030303020204" pitchFamily="34" charset="0"/>
            </a:rPr>
            <a:t>Издградба и одржување на други канализациони системи</a:t>
          </a:r>
          <a:endParaRPr lang="en-US" sz="1100" kern="1200" dirty="0">
            <a:latin typeface="Candara" panose="020E0502030303020204" pitchFamily="34" charset="0"/>
          </a:endParaRPr>
        </a:p>
      </dsp:txBody>
      <dsp:txXfrm rot="-5400000">
        <a:off x="3087746" y="604137"/>
        <a:ext cx="5469493" cy="366611"/>
      </dsp:txXfrm>
    </dsp:sp>
    <dsp:sp modelId="{7EEB52BB-DEFF-4261-A4C4-DCF62D230410}">
      <dsp:nvSpPr>
        <dsp:cNvPr id="0" name=""/>
        <dsp:cNvSpPr/>
      </dsp:nvSpPr>
      <dsp:spPr>
        <a:xfrm>
          <a:off x="9167" y="520492"/>
          <a:ext cx="3087745" cy="507846"/>
        </a:xfrm>
        <a:prstGeom prst="roundRect">
          <a:avLst/>
        </a:prstGeom>
        <a:solidFill>
          <a:schemeClr val="accent5">
            <a:alpha val="90000"/>
            <a:hueOff val="0"/>
            <a:satOff val="0"/>
            <a:lumOff val="0"/>
            <a:alphaOff val="-2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Изградба на системи за одведување и пречистување на отпадни води </a:t>
          </a:r>
          <a:r>
            <a:rPr lang="en-US" sz="1200" kern="1200" dirty="0" smtClean="0">
              <a:latin typeface="Candara" panose="020E0502030303020204" pitchFamily="34" charset="0"/>
            </a:rPr>
            <a:t>1.</a:t>
          </a:r>
          <a:r>
            <a:rPr lang="mk-MK" sz="1200" kern="1200" dirty="0" smtClean="0">
              <a:latin typeface="Candara" panose="020E0502030303020204" pitchFamily="34" charset="0"/>
            </a:rPr>
            <a:t>13</a:t>
          </a:r>
          <a:r>
            <a:rPr lang="en-US" sz="1200" kern="1200" dirty="0" smtClean="0">
              <a:latin typeface="Candara" panose="020E0502030303020204" pitchFamily="34" charset="0"/>
            </a:rPr>
            <a:t>0</a:t>
          </a:r>
          <a:r>
            <a:rPr lang="mk-MK"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33958" y="545283"/>
        <a:ext cx="3038163" cy="458264"/>
      </dsp:txXfrm>
    </dsp:sp>
    <dsp:sp modelId="{070FC703-4782-4A82-955E-3F720B982DEF}">
      <dsp:nvSpPr>
        <dsp:cNvPr id="0" name=""/>
        <dsp:cNvSpPr/>
      </dsp:nvSpPr>
      <dsp:spPr>
        <a:xfrm rot="5400000">
          <a:off x="5230947" y="-1079459"/>
          <a:ext cx="1191530" cy="548396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Трансфери кон Здруженија и манифестации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Велигденска прослава</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Етно плоштад фестивал</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Заштита на споменици и спомен обележја</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Културни манифестации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r>
            <a:rPr lang="mk-MK" sz="900" kern="1200" dirty="0" smtClean="0">
              <a:latin typeface="Candara" panose="020E0502030303020204" pitchFamily="34" charset="0"/>
            </a:rPr>
            <a:t>Театарски претстави</a:t>
          </a:r>
          <a:endParaRPr lang="en-US" sz="900" kern="1200" dirty="0">
            <a:latin typeface="Candara" panose="020E0502030303020204" pitchFamily="34" charset="0"/>
          </a:endParaRPr>
        </a:p>
        <a:p>
          <a:pPr marL="57150" lvl="1" indent="-57150" algn="l" defTabSz="400050">
            <a:lnSpc>
              <a:spcPct val="90000"/>
            </a:lnSpc>
            <a:spcBef>
              <a:spcPct val="0"/>
            </a:spcBef>
            <a:spcAft>
              <a:spcPct val="15000"/>
            </a:spcAft>
            <a:buChar char="••"/>
          </a:pPr>
          <a:endParaRPr lang="en-US" sz="900" kern="1200" dirty="0">
            <a:latin typeface="Candara" panose="020E0502030303020204" pitchFamily="34" charset="0"/>
          </a:endParaRPr>
        </a:p>
      </dsp:txBody>
      <dsp:txXfrm rot="-5400000">
        <a:off x="3084730" y="1124924"/>
        <a:ext cx="5425799" cy="1075198"/>
      </dsp:txXfrm>
    </dsp:sp>
    <dsp:sp modelId="{805D8226-23F7-4EA1-86DD-725AD3BCE039}">
      <dsp:nvSpPr>
        <dsp:cNvPr id="0" name=""/>
        <dsp:cNvSpPr/>
      </dsp:nvSpPr>
      <dsp:spPr>
        <a:xfrm>
          <a:off x="0" y="1408599"/>
          <a:ext cx="3084730" cy="507846"/>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Културни манифестации и творештво</a:t>
          </a:r>
        </a:p>
        <a:p>
          <a:pPr lvl="0" algn="ctr" defTabSz="533400">
            <a:lnSpc>
              <a:spcPct val="90000"/>
            </a:lnSpc>
            <a:spcBef>
              <a:spcPct val="0"/>
            </a:spcBef>
            <a:spcAft>
              <a:spcPct val="35000"/>
            </a:spcAft>
          </a:pPr>
          <a:r>
            <a:rPr lang="mk-MK" sz="1200" kern="1200" dirty="0" smtClean="0">
              <a:latin typeface="Candara" panose="020E0502030303020204" pitchFamily="34" charset="0"/>
            </a:rPr>
            <a:t>3,088,</a:t>
          </a:r>
          <a:r>
            <a:rPr lang="en-US"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24791" y="1433390"/>
        <a:ext cx="3035148" cy="4582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5813-5EC5-43BE-A89C-A524021CCF8F}">
      <dsp:nvSpPr>
        <dsp:cNvPr id="0" name=""/>
        <dsp:cNvSpPr/>
      </dsp:nvSpPr>
      <dsp:spPr>
        <a:xfrm rot="5400000">
          <a:off x="5638556" y="-2502347"/>
          <a:ext cx="387705" cy="5489326"/>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Трансфери кон спортски клубови</a:t>
          </a:r>
          <a:endParaRPr lang="en-US" sz="1000" kern="1200" dirty="0">
            <a:latin typeface="Candara" panose="020E0502030303020204" pitchFamily="34" charset="0"/>
          </a:endParaRPr>
        </a:p>
        <a:p>
          <a:pPr marL="57150" lvl="1" indent="-57150" algn="l" defTabSz="444500">
            <a:lnSpc>
              <a:spcPct val="90000"/>
            </a:lnSpc>
            <a:spcBef>
              <a:spcPct val="0"/>
            </a:spcBef>
            <a:spcAft>
              <a:spcPct val="15000"/>
            </a:spcAft>
            <a:buChar char="••"/>
          </a:pPr>
          <a:r>
            <a:rPr lang="mk-MK" sz="1000" kern="1200" dirty="0" smtClean="0">
              <a:latin typeface="Candara" panose="020E0502030303020204" pitchFamily="34" charset="0"/>
            </a:rPr>
            <a:t>Спортско-рекреативни активности</a:t>
          </a:r>
          <a:endParaRPr lang="en-US" sz="1000" kern="1200" dirty="0">
            <a:latin typeface="Candara" panose="020E0502030303020204" pitchFamily="34" charset="0"/>
          </a:endParaRPr>
        </a:p>
      </dsp:txBody>
      <dsp:txXfrm rot="-5400000">
        <a:off x="3087746" y="67389"/>
        <a:ext cx="5470400" cy="349853"/>
      </dsp:txXfrm>
    </dsp:sp>
    <dsp:sp modelId="{60F122D3-070D-4AA6-B09C-6E4E902C325C}">
      <dsp:nvSpPr>
        <dsp:cNvPr id="0" name=""/>
        <dsp:cNvSpPr/>
      </dsp:nvSpPr>
      <dsp:spPr>
        <a:xfrm>
          <a:off x="9167" y="0"/>
          <a:ext cx="3087745" cy="48463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sz="1300" kern="1200" dirty="0" smtClean="0">
              <a:latin typeface="Candara" panose="020E0502030303020204" pitchFamily="34" charset="0"/>
            </a:rPr>
            <a:t>Спорт и рекреација</a:t>
          </a:r>
          <a:endParaRPr lang="en-US" sz="1300" kern="1200" dirty="0" smtClean="0">
            <a:latin typeface="Candara" panose="020E0502030303020204" pitchFamily="34" charset="0"/>
          </a:endParaRPr>
        </a:p>
        <a:p>
          <a:pPr lvl="0" algn="ctr" defTabSz="800100">
            <a:lnSpc>
              <a:spcPct val="90000"/>
            </a:lnSpc>
            <a:spcBef>
              <a:spcPct val="0"/>
            </a:spcBef>
            <a:spcAft>
              <a:spcPct val="35000"/>
            </a:spcAft>
          </a:pPr>
          <a:r>
            <a:rPr lang="mk-MK" sz="1300" kern="1200" dirty="0" smtClean="0">
              <a:latin typeface="Candara" panose="020E0502030303020204" pitchFamily="34" charset="0"/>
            </a:rPr>
            <a:t> </a:t>
          </a:r>
          <a:r>
            <a:rPr lang="en-US" sz="1300" kern="1200" dirty="0" smtClean="0">
              <a:latin typeface="Candara" panose="020E0502030303020204" pitchFamily="34" charset="0"/>
            </a:rPr>
            <a:t>1.</a:t>
          </a:r>
          <a:r>
            <a:rPr lang="mk-MK" sz="1300" kern="1200" dirty="0" smtClean="0">
              <a:latin typeface="Candara" panose="020E0502030303020204" pitchFamily="34" charset="0"/>
            </a:rPr>
            <a:t>450.000</a:t>
          </a:r>
          <a:endParaRPr lang="en-US" sz="1300" kern="1200" dirty="0">
            <a:latin typeface="Candara" panose="020E0502030303020204" pitchFamily="34" charset="0"/>
          </a:endParaRPr>
        </a:p>
      </dsp:txBody>
      <dsp:txXfrm>
        <a:off x="32825" y="23658"/>
        <a:ext cx="3040429" cy="4373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52BB-DEFF-4261-A4C4-DCF62D230410}">
      <dsp:nvSpPr>
        <dsp:cNvPr id="0" name=""/>
        <dsp:cNvSpPr/>
      </dsp:nvSpPr>
      <dsp:spPr>
        <a:xfrm>
          <a:off x="94975" y="41566"/>
          <a:ext cx="3087745" cy="495102"/>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Заштита на животната средина и природа</a:t>
          </a:r>
        </a:p>
        <a:p>
          <a:pPr lvl="0" algn="ctr" defTabSz="533400">
            <a:lnSpc>
              <a:spcPct val="90000"/>
            </a:lnSpc>
            <a:spcBef>
              <a:spcPct val="0"/>
            </a:spcBef>
            <a:spcAft>
              <a:spcPct val="35000"/>
            </a:spcAft>
          </a:pPr>
          <a:r>
            <a:rPr lang="mk-MK" sz="1200" kern="1200" dirty="0" smtClean="0">
              <a:latin typeface="Candara" panose="020E0502030303020204" pitchFamily="34" charset="0"/>
            </a:rPr>
            <a:t>25</a:t>
          </a:r>
          <a:r>
            <a:rPr lang="en-US" sz="1200" kern="1200" dirty="0" smtClean="0">
              <a:latin typeface="Candara" panose="020E0502030303020204" pitchFamily="34" charset="0"/>
            </a:rPr>
            <a:t>.000</a:t>
          </a:r>
          <a:endParaRPr lang="en-US" sz="1200" kern="1200" dirty="0">
            <a:latin typeface="Candara" panose="020E0502030303020204" pitchFamily="34" charset="0"/>
          </a:endParaRPr>
        </a:p>
      </dsp:txBody>
      <dsp:txXfrm>
        <a:off x="119144" y="65735"/>
        <a:ext cx="3039407" cy="446764"/>
      </dsp:txXfrm>
    </dsp:sp>
    <dsp:sp modelId="{805D8226-23F7-4EA1-86DD-725AD3BCE039}">
      <dsp:nvSpPr>
        <dsp:cNvPr id="0" name=""/>
        <dsp:cNvSpPr/>
      </dsp:nvSpPr>
      <dsp:spPr>
        <a:xfrm>
          <a:off x="4346431" y="12790"/>
          <a:ext cx="3225953" cy="495102"/>
        </a:xfrm>
        <a:prstGeom prst="roundRect">
          <a:avLst/>
        </a:prstGeom>
        <a:solidFill>
          <a:schemeClr val="accent5">
            <a:alpha val="90000"/>
            <a:hueOff val="0"/>
            <a:satOff val="0"/>
            <a:lumOff val="0"/>
            <a:alphaOff val="-4000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Унапредување на здравствената заштита </a:t>
          </a:r>
        </a:p>
        <a:p>
          <a:pPr lvl="0" algn="ctr" defTabSz="533400">
            <a:lnSpc>
              <a:spcPct val="90000"/>
            </a:lnSpc>
            <a:spcBef>
              <a:spcPct val="0"/>
            </a:spcBef>
            <a:spcAft>
              <a:spcPct val="35000"/>
            </a:spcAft>
          </a:pPr>
          <a:r>
            <a:rPr lang="mk-MK" sz="1200" kern="1200" dirty="0" smtClean="0">
              <a:latin typeface="Candara" panose="020E0502030303020204" pitchFamily="34" charset="0"/>
            </a:rPr>
            <a:t>176.000</a:t>
          </a:r>
          <a:endParaRPr lang="en-US" sz="1200" kern="1200" dirty="0">
            <a:latin typeface="Candara" panose="020E0502030303020204" pitchFamily="34" charset="0"/>
          </a:endParaRPr>
        </a:p>
      </dsp:txBody>
      <dsp:txXfrm>
        <a:off x="4370600" y="36959"/>
        <a:ext cx="3177615" cy="446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876884" y="1592600"/>
          <a:ext cx="1322711" cy="1144198"/>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Совет на Општина Берово</a:t>
          </a:r>
        </a:p>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10,733,000</a:t>
          </a:r>
          <a:endParaRPr lang="en-US" sz="1400" b="1" kern="1200" dirty="0">
            <a:solidFill>
              <a:schemeClr val="tx1">
                <a:lumMod val="95000"/>
                <a:lumOff val="5000"/>
              </a:schemeClr>
            </a:solidFill>
            <a:latin typeface="Candara" panose="020E0502030303020204" pitchFamily="34" charset="0"/>
          </a:endParaRPr>
        </a:p>
      </dsp:txBody>
      <dsp:txXfrm>
        <a:off x="1096076" y="1782210"/>
        <a:ext cx="884327" cy="764978"/>
      </dsp:txXfrm>
    </dsp:sp>
    <dsp:sp modelId="{34D479DE-B65E-4604-A6A3-2CCD39165AFE}">
      <dsp:nvSpPr>
        <dsp:cNvPr id="0" name=""/>
        <dsp:cNvSpPr/>
      </dsp:nvSpPr>
      <dsp:spPr>
        <a:xfrm>
          <a:off x="1705155" y="1045179"/>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F981117-2AD5-4AFB-811A-447A33154E46}">
      <dsp:nvSpPr>
        <dsp:cNvPr id="0" name=""/>
        <dsp:cNvSpPr/>
      </dsp:nvSpPr>
      <dsp:spPr>
        <a:xfrm>
          <a:off x="998725" y="551951"/>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mk-MK" sz="900" kern="1200" dirty="0" smtClean="0">
              <a:solidFill>
                <a:schemeClr val="tx2"/>
              </a:solidFill>
              <a:latin typeface="Candara" panose="020E0502030303020204" pitchFamily="34" charset="0"/>
            </a:rPr>
            <a:t>Плати и надоместоци</a:t>
          </a:r>
        </a:p>
        <a:p>
          <a:pPr lvl="0" algn="ctr" defTabSz="400050">
            <a:lnSpc>
              <a:spcPct val="90000"/>
            </a:lnSpc>
            <a:spcBef>
              <a:spcPct val="0"/>
            </a:spcBef>
            <a:spcAft>
              <a:spcPct val="35000"/>
            </a:spcAft>
          </a:pPr>
          <a:r>
            <a:rPr lang="mk-MK" sz="900" kern="1200" dirty="0" smtClean="0">
              <a:solidFill>
                <a:schemeClr val="tx2"/>
              </a:solidFill>
              <a:latin typeface="Candara" panose="020E0502030303020204" pitchFamily="34" charset="0"/>
            </a:rPr>
            <a:t>34,711,800</a:t>
          </a:r>
          <a:endParaRPr lang="en-US" sz="900" kern="1200" dirty="0">
            <a:solidFill>
              <a:schemeClr val="tx2"/>
            </a:solidFill>
            <a:latin typeface="Candara" panose="020E0502030303020204" pitchFamily="34" charset="0"/>
          </a:endParaRPr>
        </a:p>
      </dsp:txBody>
      <dsp:txXfrm>
        <a:off x="1178359" y="707356"/>
        <a:ext cx="724684" cy="626936"/>
      </dsp:txXfrm>
    </dsp:sp>
    <dsp:sp modelId="{3FF4B09F-CFC2-4608-801C-793562DD2A52}">
      <dsp:nvSpPr>
        <dsp:cNvPr id="0" name=""/>
        <dsp:cNvSpPr/>
      </dsp:nvSpPr>
      <dsp:spPr>
        <a:xfrm>
          <a:off x="2287591" y="1849053"/>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7E4921-9E38-4F2E-83FA-52AD3D0A3159}">
      <dsp:nvSpPr>
        <dsp:cNvPr id="0" name=""/>
        <dsp:cNvSpPr/>
      </dsp:nvSpPr>
      <dsp:spPr>
        <a:xfrm>
          <a:off x="1992835" y="1107422"/>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Стоки и услуги </a:t>
          </a:r>
          <a:r>
            <a:rPr lang="mk-MK" sz="1000" kern="1200" dirty="0" smtClean="0">
              <a:solidFill>
                <a:schemeClr val="tx2"/>
              </a:solidFill>
              <a:latin typeface="Candara" panose="020E0502030303020204" pitchFamily="34" charset="0"/>
            </a:rPr>
            <a:t>24,594,500</a:t>
          </a:r>
          <a:endParaRPr lang="en-US" sz="1000" kern="1200" dirty="0">
            <a:solidFill>
              <a:schemeClr val="tx2"/>
            </a:solidFill>
            <a:latin typeface="Candara" panose="020E0502030303020204" pitchFamily="34" charset="0"/>
          </a:endParaRPr>
        </a:p>
      </dsp:txBody>
      <dsp:txXfrm>
        <a:off x="2172469" y="1262827"/>
        <a:ext cx="724684" cy="626936"/>
      </dsp:txXfrm>
    </dsp:sp>
    <dsp:sp modelId="{FDD3B02E-7247-428D-844E-B352CA07513B}">
      <dsp:nvSpPr>
        <dsp:cNvPr id="0" name=""/>
        <dsp:cNvSpPr/>
      </dsp:nvSpPr>
      <dsp:spPr>
        <a:xfrm>
          <a:off x="1882994" y="2756477"/>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1C52392-5A6C-4EA6-857F-25BC7BDD69C3}">
      <dsp:nvSpPr>
        <dsp:cNvPr id="0" name=""/>
        <dsp:cNvSpPr/>
      </dsp:nvSpPr>
      <dsp:spPr>
        <a:xfrm>
          <a:off x="1992835" y="2262603"/>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Субвенции и трансфери </a:t>
          </a:r>
          <a:r>
            <a:rPr lang="mk-MK" sz="1000" kern="1200" dirty="0" smtClean="0">
              <a:solidFill>
                <a:schemeClr val="tx2"/>
              </a:solidFill>
              <a:latin typeface="Candara" panose="020E0502030303020204" pitchFamily="34" charset="0"/>
            </a:rPr>
            <a:t>7,766,000</a:t>
          </a:r>
          <a:endParaRPr lang="en-US" sz="1000" kern="1200" dirty="0">
            <a:latin typeface="Candara" panose="020E0502030303020204" pitchFamily="34" charset="0"/>
          </a:endParaRPr>
        </a:p>
      </dsp:txBody>
      <dsp:txXfrm>
        <a:off x="2172469" y="2418008"/>
        <a:ext cx="724684" cy="626936"/>
      </dsp:txXfrm>
    </dsp:sp>
    <dsp:sp modelId="{23D8FB4D-49C4-480C-898B-6406F05EE53C}">
      <dsp:nvSpPr>
        <dsp:cNvPr id="0" name=""/>
        <dsp:cNvSpPr/>
      </dsp:nvSpPr>
      <dsp:spPr>
        <a:xfrm>
          <a:off x="879346" y="2850671"/>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C817F9F-2DA7-414E-94D9-CD789368EA95}">
      <dsp:nvSpPr>
        <dsp:cNvPr id="0" name=""/>
        <dsp:cNvSpPr/>
      </dsp:nvSpPr>
      <dsp:spPr>
        <a:xfrm>
          <a:off x="1007115" y="2915523"/>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mk-MK" sz="1000" kern="1200" dirty="0" smtClean="0">
              <a:solidFill>
                <a:schemeClr val="tx2"/>
              </a:solidFill>
              <a:latin typeface="Candara" panose="020E0502030303020204" pitchFamily="34" charset="0"/>
            </a:rPr>
            <a:t>Резерви и недефинирани расходи </a:t>
          </a:r>
          <a:r>
            <a:rPr lang="mk-MK" sz="1000" kern="1200" dirty="0" smtClean="0">
              <a:solidFill>
                <a:schemeClr val="tx2"/>
              </a:solidFill>
              <a:latin typeface="Candara" panose="020E0502030303020204" pitchFamily="34" charset="0"/>
            </a:rPr>
            <a:t>850,000</a:t>
          </a:r>
          <a:endParaRPr lang="en-US" sz="1000" kern="1200" dirty="0">
            <a:solidFill>
              <a:schemeClr val="tx2"/>
            </a:solidFill>
            <a:latin typeface="Candara" panose="020E0502030303020204" pitchFamily="34" charset="0"/>
          </a:endParaRPr>
        </a:p>
      </dsp:txBody>
      <dsp:txXfrm>
        <a:off x="1186749" y="3070928"/>
        <a:ext cx="724684" cy="626936"/>
      </dsp:txXfrm>
    </dsp:sp>
    <dsp:sp modelId="{051E2EC7-9A7F-4ADD-B98B-5184BA2C1AF3}">
      <dsp:nvSpPr>
        <dsp:cNvPr id="0" name=""/>
        <dsp:cNvSpPr/>
      </dsp:nvSpPr>
      <dsp:spPr>
        <a:xfrm>
          <a:off x="287371" y="2047119"/>
          <a:ext cx="499055" cy="430001"/>
        </a:xfrm>
        <a:prstGeom prst="hexagon">
          <a:avLst>
            <a:gd name="adj" fmla="val 28900"/>
            <a:gd name="vf" fmla="val 11547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9D272AC-D1EB-4317-9365-1F9E7F394E30}">
      <dsp:nvSpPr>
        <dsp:cNvPr id="0" name=""/>
        <dsp:cNvSpPr/>
      </dsp:nvSpPr>
      <dsp:spPr>
        <a:xfrm>
          <a:off x="0" y="2263249"/>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Каматни плаќања </a:t>
          </a:r>
        </a:p>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150,000</a:t>
          </a:r>
          <a:endParaRPr lang="en-US" sz="1050" kern="1200" dirty="0">
            <a:solidFill>
              <a:schemeClr val="tx2"/>
            </a:solidFill>
            <a:latin typeface="Candara" panose="020E0502030303020204" pitchFamily="34" charset="0"/>
          </a:endParaRPr>
        </a:p>
      </dsp:txBody>
      <dsp:txXfrm>
        <a:off x="179634" y="2418654"/>
        <a:ext cx="724684" cy="626936"/>
      </dsp:txXfrm>
    </dsp:sp>
    <dsp:sp modelId="{469F8011-6454-48B9-A282-8321674D7FB5}">
      <dsp:nvSpPr>
        <dsp:cNvPr id="0" name=""/>
        <dsp:cNvSpPr/>
      </dsp:nvSpPr>
      <dsp:spPr>
        <a:xfrm>
          <a:off x="0" y="1127437"/>
          <a:ext cx="1083952" cy="937746"/>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Отплата на главница</a:t>
          </a:r>
        </a:p>
        <a:p>
          <a:pPr lvl="0" algn="ctr" defTabSz="466725">
            <a:lnSpc>
              <a:spcPct val="90000"/>
            </a:lnSpc>
            <a:spcBef>
              <a:spcPct val="0"/>
            </a:spcBef>
            <a:spcAft>
              <a:spcPct val="35000"/>
            </a:spcAft>
          </a:pPr>
          <a:r>
            <a:rPr lang="mk-MK" sz="1050" kern="1200" dirty="0" smtClean="0">
              <a:solidFill>
                <a:schemeClr val="tx2"/>
              </a:solidFill>
              <a:latin typeface="Candara" panose="020E0502030303020204" pitchFamily="34" charset="0"/>
            </a:rPr>
            <a:t>2.338.000</a:t>
          </a:r>
          <a:endParaRPr lang="en-US" sz="1050" kern="1200" dirty="0">
            <a:solidFill>
              <a:schemeClr val="tx2"/>
            </a:solidFill>
            <a:latin typeface="Candara" panose="020E0502030303020204" pitchFamily="34" charset="0"/>
          </a:endParaRPr>
        </a:p>
      </dsp:txBody>
      <dsp:txXfrm>
        <a:off x="179634" y="1282842"/>
        <a:ext cx="724684" cy="6269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D8226-23F7-4EA1-86DD-725AD3BCE039}">
      <dsp:nvSpPr>
        <dsp:cNvPr id="0" name=""/>
        <dsp:cNvSpPr/>
      </dsp:nvSpPr>
      <dsp:spPr>
        <a:xfrm>
          <a:off x="185786" y="0"/>
          <a:ext cx="3087745" cy="510137"/>
        </a:xfrm>
        <a:prstGeom prst="roundRect">
          <a:avLst/>
        </a:prstGeom>
        <a:solidFill>
          <a:schemeClr val="accent5">
            <a:alpha val="90000"/>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Урбана опрема – Капитални расходи</a:t>
          </a:r>
        </a:p>
        <a:p>
          <a:pPr lvl="0" algn="ctr" defTabSz="533400">
            <a:lnSpc>
              <a:spcPct val="90000"/>
            </a:lnSpc>
            <a:spcBef>
              <a:spcPct val="0"/>
            </a:spcBef>
            <a:spcAft>
              <a:spcPct val="35000"/>
            </a:spcAft>
          </a:pPr>
          <a:r>
            <a:rPr lang="mk-MK" sz="1200" kern="1200" dirty="0" smtClean="0">
              <a:latin typeface="Candara" panose="020E0502030303020204" pitchFamily="34" charset="0"/>
            </a:rPr>
            <a:t>1</a:t>
          </a:r>
          <a:r>
            <a:rPr lang="en-US" sz="1200" kern="1200" dirty="0" smtClean="0">
              <a:latin typeface="Candara" panose="020E0502030303020204" pitchFamily="34" charset="0"/>
            </a:rPr>
            <a:t>00.000</a:t>
          </a:r>
          <a:endParaRPr lang="en-US" sz="1200" kern="1200" dirty="0">
            <a:latin typeface="Candara" panose="020E0502030303020204" pitchFamily="34" charset="0"/>
          </a:endParaRPr>
        </a:p>
      </dsp:txBody>
      <dsp:txXfrm>
        <a:off x="210689" y="24903"/>
        <a:ext cx="3037939" cy="460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1181940"/>
          <a:ext cx="2238198" cy="1935989"/>
        </a:xfrm>
        <a:prstGeom prst="hexagon">
          <a:avLst>
            <a:gd name="adj" fmla="val 28570"/>
            <a:gd name="vf" fmla="val 115470"/>
          </a:avLst>
        </a:prstGeom>
        <a:blipFill rotWithShape="0">
          <a:blip xmlns:r="http://schemas.openxmlformats.org/officeDocument/2006/relationships" r:embed="rId1">
            <a:duotone>
              <a:schemeClr val="accent3">
                <a:alpha val="80000"/>
                <a:hueOff val="0"/>
                <a:satOff val="0"/>
                <a:lumOff val="0"/>
                <a:alphaOff val="0"/>
                <a:shade val="63000"/>
                <a:tint val="82000"/>
              </a:schemeClr>
              <a:schemeClr val="accent3">
                <a:alpha val="8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mk-MK" sz="1700" b="1" kern="1200" dirty="0" smtClean="0">
              <a:latin typeface="Candara" panose="020E0502030303020204" pitchFamily="34" charset="0"/>
            </a:rPr>
            <a:t>Градоначалник </a:t>
          </a:r>
        </a:p>
        <a:p>
          <a:pPr lvl="0" algn="ctr" defTabSz="755650">
            <a:lnSpc>
              <a:spcPct val="90000"/>
            </a:lnSpc>
            <a:spcBef>
              <a:spcPct val="0"/>
            </a:spcBef>
            <a:spcAft>
              <a:spcPct val="35000"/>
            </a:spcAft>
          </a:pPr>
          <a:r>
            <a:rPr lang="mk-MK" sz="1700" b="1" kern="1200" dirty="0" smtClean="0">
              <a:latin typeface="Candara" panose="020E0502030303020204" pitchFamily="34" charset="0"/>
            </a:rPr>
            <a:t>6,366,350</a:t>
          </a:r>
          <a:endParaRPr lang="en-US" sz="1700" b="1" kern="1200" dirty="0">
            <a:latin typeface="Candara" panose="020E0502030303020204" pitchFamily="34" charset="0"/>
          </a:endParaRPr>
        </a:p>
      </dsp:txBody>
      <dsp:txXfrm>
        <a:off x="370887" y="1502749"/>
        <a:ext cx="1496424" cy="1294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61981-5F4A-4A31-A7EC-476E236933DE}">
      <dsp:nvSpPr>
        <dsp:cNvPr id="0" name=""/>
        <dsp:cNvSpPr/>
      </dsp:nvSpPr>
      <dsp:spPr>
        <a:xfrm>
          <a:off x="0" y="400407"/>
          <a:ext cx="2674452" cy="267445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mk-MK" sz="1600" b="1" kern="1200" dirty="0" smtClean="0">
              <a:solidFill>
                <a:schemeClr val="tx1">
                  <a:lumMod val="95000"/>
                  <a:lumOff val="5000"/>
                </a:schemeClr>
              </a:solidFill>
              <a:latin typeface="Candara" panose="020E0502030303020204" pitchFamily="34" charset="0"/>
            </a:rPr>
            <a:t>Општинска администрација</a:t>
          </a:r>
        </a:p>
        <a:p>
          <a:pPr lvl="0" algn="ctr" defTabSz="711200">
            <a:lnSpc>
              <a:spcPct val="90000"/>
            </a:lnSpc>
            <a:spcBef>
              <a:spcPct val="0"/>
            </a:spcBef>
            <a:spcAft>
              <a:spcPct val="35000"/>
            </a:spcAft>
          </a:pPr>
          <a:r>
            <a:rPr lang="mk-MK" sz="1600" b="1" kern="1200" dirty="0" smtClean="0">
              <a:solidFill>
                <a:schemeClr val="tx1">
                  <a:lumMod val="95000"/>
                  <a:lumOff val="5000"/>
                </a:schemeClr>
              </a:solidFill>
              <a:latin typeface="Candara" panose="020E0502030303020204" pitchFamily="34" charset="0"/>
            </a:rPr>
            <a:t>27,597,150</a:t>
          </a:r>
          <a:endParaRPr lang="en-US" sz="1600" b="1" kern="1200" dirty="0">
            <a:solidFill>
              <a:schemeClr val="tx1">
                <a:lumMod val="95000"/>
                <a:lumOff val="5000"/>
              </a:schemeClr>
            </a:solidFill>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Плати и надоместоци</a:t>
          </a: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23,557,150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Стоки и услуги </a:t>
          </a:r>
          <a:r>
            <a:rPr lang="mk-MK" sz="1200" kern="1200" dirty="0" smtClean="0">
              <a:latin typeface="Candara" panose="020E0502030303020204" pitchFamily="34" charset="0"/>
            </a:rPr>
            <a:t>3,915,000</a:t>
          </a:r>
          <a:endParaRPr lang="en-US" sz="1200" kern="1200" dirty="0">
            <a:latin typeface="Candara" panose="020E0502030303020204" pitchFamily="34" charset="0"/>
          </a:endParaRPr>
        </a:p>
        <a:p>
          <a:pPr marL="114300" lvl="1" indent="-114300" algn="l" defTabSz="533400">
            <a:lnSpc>
              <a:spcPct val="90000"/>
            </a:lnSpc>
            <a:spcBef>
              <a:spcPct val="0"/>
            </a:spcBef>
            <a:spcAft>
              <a:spcPct val="15000"/>
            </a:spcAft>
            <a:buChar char="••"/>
          </a:pPr>
          <a:r>
            <a:rPr lang="mk-MK" sz="1200" kern="1200" dirty="0" smtClean="0">
              <a:latin typeface="Candara" panose="020E0502030303020204" pitchFamily="34" charset="0"/>
            </a:rPr>
            <a:t>Субвенции и трансфери </a:t>
          </a:r>
          <a:r>
            <a:rPr lang="mk-MK" sz="1200" kern="1200" dirty="0" smtClean="0">
              <a:latin typeface="Candara" panose="020E0502030303020204" pitchFamily="34" charset="0"/>
            </a:rPr>
            <a:t>12</a:t>
          </a:r>
          <a:r>
            <a:rPr lang="en-GB" sz="1200" kern="1200" dirty="0" smtClean="0">
              <a:latin typeface="Candara" panose="020E0502030303020204" pitchFamily="34" charset="0"/>
            </a:rPr>
            <a:t>5.000</a:t>
          </a:r>
          <a:endParaRPr lang="en-US" sz="1200" kern="1200" dirty="0">
            <a:latin typeface="Candara" panose="020E0502030303020204" pitchFamily="34" charset="0"/>
          </a:endParaRPr>
        </a:p>
      </dsp:txBody>
      <dsp:txXfrm>
        <a:off x="391664" y="792071"/>
        <a:ext cx="1891124" cy="1891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DDB1C-16CD-42A8-AAD4-B376BB687C09}">
      <dsp:nvSpPr>
        <dsp:cNvPr id="0" name=""/>
        <dsp:cNvSpPr/>
      </dsp:nvSpPr>
      <dsp:spPr>
        <a:xfrm>
          <a:off x="0" y="384334"/>
          <a:ext cx="2626516" cy="26265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mk-MK" sz="1700" b="1" kern="1200" dirty="0" smtClean="0">
              <a:latin typeface="Candara" panose="020E0502030303020204" pitchFamily="34" charset="0"/>
            </a:rPr>
            <a:t>Противпожарна заштита </a:t>
          </a:r>
        </a:p>
        <a:p>
          <a:pPr lvl="0" algn="l" defTabSz="755650">
            <a:lnSpc>
              <a:spcPct val="90000"/>
            </a:lnSpc>
            <a:spcBef>
              <a:spcPct val="0"/>
            </a:spcBef>
            <a:spcAft>
              <a:spcPct val="35000"/>
            </a:spcAft>
          </a:pPr>
          <a:r>
            <a:rPr lang="mk-MK" sz="1700" b="1" kern="1200" dirty="0" smtClean="0">
              <a:latin typeface="Candara" panose="020E0502030303020204" pitchFamily="34" charset="0"/>
            </a:rPr>
            <a:t>3,696,600</a:t>
          </a:r>
          <a:endParaRPr lang="en-GB" sz="1700" b="1" kern="1200" dirty="0" smtClean="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Плати и надоместоци</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 Комунални услуги, поправки и тековно одржување</a:t>
          </a:r>
          <a:endParaRPr lang="en-US" sz="1300" kern="1200" dirty="0">
            <a:latin typeface="Candara" panose="020E0502030303020204" pitchFamily="34" charset="0"/>
          </a:endParaRPr>
        </a:p>
      </dsp:txBody>
      <dsp:txXfrm>
        <a:off x="384644" y="768978"/>
        <a:ext cx="1857228" cy="18572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2A85-1EF8-4923-AEEC-0CCAB4D1286F}">
      <dsp:nvSpPr>
        <dsp:cNvPr id="0" name=""/>
        <dsp:cNvSpPr/>
      </dsp:nvSpPr>
      <dsp:spPr>
        <a:xfrm>
          <a:off x="0" y="314044"/>
          <a:ext cx="3264408" cy="412147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mk-MK" sz="1700" b="1" kern="1200" dirty="0" smtClean="0">
              <a:latin typeface="Candara" panose="020E0502030303020204" pitchFamily="34" charset="0"/>
            </a:rPr>
            <a:t>Капитални трошоци </a:t>
          </a:r>
        </a:p>
        <a:p>
          <a:pPr lvl="0" algn="l" defTabSz="755650">
            <a:lnSpc>
              <a:spcPct val="90000"/>
            </a:lnSpc>
            <a:spcBef>
              <a:spcPct val="0"/>
            </a:spcBef>
            <a:spcAft>
              <a:spcPct val="35000"/>
            </a:spcAft>
          </a:pPr>
          <a:r>
            <a:rPr lang="mk-MK" sz="1700" b="1" kern="1200" dirty="0" smtClean="0">
              <a:latin typeface="Candara" panose="020E0502030303020204" pitchFamily="34" charset="0"/>
            </a:rPr>
            <a:t>3.300.000</a:t>
          </a:r>
          <a:endParaRPr lang="en-US" sz="1700" b="1"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опрема и машини</a:t>
          </a: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300.000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мебел </a:t>
          </a:r>
          <a:r>
            <a:rPr lang="mk-MK" sz="1300" kern="1200" dirty="0" smtClean="0">
              <a:latin typeface="Candara" panose="020E0502030303020204" pitchFamily="34" charset="0"/>
            </a:rPr>
            <a:t>40</a:t>
          </a:r>
          <a:r>
            <a:rPr lang="en-GB" sz="1300" kern="1200" dirty="0" smtClean="0">
              <a:latin typeface="Candara" panose="020E0502030303020204" pitchFamily="34" charset="0"/>
            </a:rPr>
            <a:t>0</a:t>
          </a:r>
          <a:r>
            <a:rPr lang="mk-MK" sz="1300" kern="1200" dirty="0" smtClean="0">
              <a:latin typeface="Candara" panose="020E0502030303020204" pitchFamily="34" charset="0"/>
            </a:rPr>
            <a:t>.000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Вложувања и нефинансиски средства 200.000</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Купување на возила 2.000.000</a:t>
          </a:r>
          <a:endParaRPr lang="en-US" sz="1300" kern="1200" dirty="0">
            <a:latin typeface="Candara" panose="020E0502030303020204" pitchFamily="34" charset="0"/>
          </a:endParaRPr>
        </a:p>
      </dsp:txBody>
      <dsp:txXfrm>
        <a:off x="478061" y="917620"/>
        <a:ext cx="2308286" cy="29143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B95AD-438C-4ECF-AE6A-8E6FC6DEFE4E}">
      <dsp:nvSpPr>
        <dsp:cNvPr id="0" name=""/>
        <dsp:cNvSpPr/>
      </dsp:nvSpPr>
      <dsp:spPr>
        <a:xfrm>
          <a:off x="0" y="0"/>
          <a:ext cx="2674452" cy="2313339"/>
        </a:xfrm>
        <a:prstGeom prst="hexagon">
          <a:avLst>
            <a:gd name="adj" fmla="val 28570"/>
            <a:gd name="vf" fmla="val 11547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Урбанистички планирање</a:t>
          </a:r>
        </a:p>
        <a:p>
          <a:pPr lvl="0" algn="ctr" defTabSz="622300">
            <a:lnSpc>
              <a:spcPct val="90000"/>
            </a:lnSpc>
            <a:spcBef>
              <a:spcPct val="0"/>
            </a:spcBef>
            <a:spcAft>
              <a:spcPct val="35000"/>
            </a:spcAft>
          </a:pPr>
          <a:r>
            <a:rPr lang="mk-MK" sz="1400" b="1" kern="1200" dirty="0" smtClean="0">
              <a:solidFill>
                <a:schemeClr val="tx1">
                  <a:lumMod val="95000"/>
                  <a:lumOff val="5000"/>
                </a:schemeClr>
              </a:solidFill>
              <a:latin typeface="Candara" panose="020E0502030303020204" pitchFamily="34" charset="0"/>
            </a:rPr>
            <a:t>400,000</a:t>
          </a:r>
          <a:endParaRPr lang="en-US" sz="1400" b="1" kern="1200" dirty="0">
            <a:solidFill>
              <a:schemeClr val="tx1">
                <a:lumMod val="95000"/>
                <a:lumOff val="5000"/>
              </a:schemeClr>
            </a:solidFill>
            <a:latin typeface="Candara" panose="020E0502030303020204" pitchFamily="34" charset="0"/>
          </a:endParaRPr>
        </a:p>
      </dsp:txBody>
      <dsp:txXfrm>
        <a:off x="443178" y="383339"/>
        <a:ext cx="1788096" cy="154666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51251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8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mk-MK" dirty="0"/>
          </a:p>
        </p:txBody>
      </p:sp>
    </p:spTree>
    <p:extLst>
      <p:ext uri="{BB962C8B-B14F-4D97-AF65-F5344CB8AC3E}">
        <p14:creationId xmlns:p14="http://schemas.microsoft.com/office/powerpoint/2010/main" val="371058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mk-MK" dirty="0"/>
          </a:p>
        </p:txBody>
      </p:sp>
    </p:spTree>
    <p:extLst>
      <p:ext uri="{BB962C8B-B14F-4D97-AF65-F5344CB8AC3E}">
        <p14:creationId xmlns:p14="http://schemas.microsoft.com/office/powerpoint/2010/main" val="397382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810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33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96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784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512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974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604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08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15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556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634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133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56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909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6089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4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85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71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79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74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60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65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mk-MK" dirty="0"/>
          </a:p>
        </p:txBody>
      </p:sp>
    </p:spTree>
    <p:extLst>
      <p:ext uri="{BB962C8B-B14F-4D97-AF65-F5344CB8AC3E}">
        <p14:creationId xmlns:p14="http://schemas.microsoft.com/office/powerpoint/2010/main" val="36479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AAD347D-5ACD-4C99-B74B-A9C85AD731AF}" type="datetimeFigureOut">
              <a:rPr lang="en-US" smtClean="0"/>
              <a:pPr/>
              <a:t>8/20/2024</a:t>
            </a:fld>
            <a:endParaRPr lang="en-US" dirty="0"/>
          </a:p>
        </p:txBody>
      </p:sp>
      <p:sp>
        <p:nvSpPr>
          <p:cNvPr id="16" name="Slide Number Placeholder 15"/>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96525" y="817291"/>
            <a:ext cx="7729200" cy="2081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a:endParaRPr/>
          </a:p>
        </p:txBody>
      </p:sp>
    </p:spTree>
    <p:extLst>
      <p:ext uri="{BB962C8B-B14F-4D97-AF65-F5344CB8AC3E}">
        <p14:creationId xmlns:p14="http://schemas.microsoft.com/office/powerpoint/2010/main" val="75571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5"/>
        <p:cNvGrpSpPr/>
        <p:nvPr/>
      </p:nvGrpSpPr>
      <p:grpSpPr>
        <a:xfrm>
          <a:off x="0" y="0"/>
          <a:ext cx="0" cy="0"/>
          <a:chOff x="0" y="0"/>
          <a:chExt cx="0" cy="0"/>
        </a:xfrm>
      </p:grpSpPr>
      <p:sp>
        <p:nvSpPr>
          <p:cNvPr id="439" name="Google Shape;439;p7"/>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0" name="Google Shape;440;p7"/>
          <p:cNvSpPr txBox="1">
            <a:spLocks noGrp="1"/>
          </p:cNvSpPr>
          <p:nvPr>
            <p:ph type="body" idx="1"/>
          </p:nvPr>
        </p:nvSpPr>
        <p:spPr>
          <a:xfrm>
            <a:off x="739675"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1" name="Google Shape;441;p7"/>
          <p:cNvSpPr txBox="1">
            <a:spLocks noGrp="1"/>
          </p:cNvSpPr>
          <p:nvPr>
            <p:ph type="body" idx="2"/>
          </p:nvPr>
        </p:nvSpPr>
        <p:spPr>
          <a:xfrm>
            <a:off x="4694997" y="1218009"/>
            <a:ext cx="3730800" cy="2853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42" name="Google Shape;442;p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p14="http://schemas.microsoft.com/office/powerpoint/2010/main" val="399448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330"/>
        <p:cNvGrpSpPr/>
        <p:nvPr/>
      </p:nvGrpSpPr>
      <p:grpSpPr>
        <a:xfrm>
          <a:off x="0" y="0"/>
          <a:ext cx="0" cy="0"/>
          <a:chOff x="0" y="0"/>
          <a:chExt cx="0" cy="0"/>
        </a:xfrm>
      </p:grpSpPr>
      <p:sp>
        <p:nvSpPr>
          <p:cNvPr id="332" name="Google Shape;332;p6"/>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33" name="Google Shape;333;p6"/>
          <p:cNvSpPr txBox="1">
            <a:spLocks noGrp="1"/>
          </p:cNvSpPr>
          <p:nvPr>
            <p:ph type="title"/>
          </p:nvPr>
        </p:nvSpPr>
        <p:spPr>
          <a:xfrm>
            <a:off x="452724" y="620920"/>
            <a:ext cx="3985200" cy="8574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334" name="Google Shape;334;p6"/>
          <p:cNvSpPr txBox="1">
            <a:spLocks noGrp="1"/>
          </p:cNvSpPr>
          <p:nvPr>
            <p:ph type="body" idx="1"/>
          </p:nvPr>
        </p:nvSpPr>
        <p:spPr>
          <a:xfrm>
            <a:off x="452727" y="1412678"/>
            <a:ext cx="3985200" cy="3098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solidFill>
                  <a:schemeClr val="lt1"/>
                </a:solidFill>
              </a:defRPr>
            </a:lvl1pPr>
            <a:lvl2pPr marL="914400" lvl="1" indent="-381000" rtl="0">
              <a:spcBef>
                <a:spcPts val="0"/>
              </a:spcBef>
              <a:spcAft>
                <a:spcPts val="0"/>
              </a:spcAft>
              <a:buSzPts val="2400"/>
              <a:buChar char="-"/>
              <a:defRPr>
                <a:solidFill>
                  <a:schemeClr val="lt1"/>
                </a:solidFill>
              </a:defRPr>
            </a:lvl2pPr>
            <a:lvl3pPr marL="1371600" lvl="2" indent="-381000" rtl="0">
              <a:spcBef>
                <a:spcPts val="0"/>
              </a:spcBef>
              <a:spcAft>
                <a:spcPts val="0"/>
              </a:spcAft>
              <a:buSzPts val="2400"/>
              <a:buChar char="-"/>
              <a:defRPr>
                <a:solidFill>
                  <a:schemeClr val="lt1"/>
                </a:solidFill>
              </a:defRPr>
            </a:lvl3pPr>
            <a:lvl4pPr marL="1828800" lvl="3" indent="-381000" rtl="0">
              <a:spcBef>
                <a:spcPts val="0"/>
              </a:spcBef>
              <a:spcAft>
                <a:spcPts val="0"/>
              </a:spcAft>
              <a:buSzPts val="2400"/>
              <a:buChar char="-"/>
              <a:defRPr>
                <a:solidFill>
                  <a:schemeClr val="lt1"/>
                </a:solidFill>
              </a:defRPr>
            </a:lvl4pPr>
            <a:lvl5pPr marL="2286000" lvl="4" indent="-381000" rtl="0">
              <a:spcBef>
                <a:spcPts val="0"/>
              </a:spcBef>
              <a:spcAft>
                <a:spcPts val="0"/>
              </a:spcAft>
              <a:buSzPts val="2400"/>
              <a:buChar char="-"/>
              <a:defRPr>
                <a:solidFill>
                  <a:schemeClr val="lt1"/>
                </a:solidFill>
              </a:defRPr>
            </a:lvl5pPr>
            <a:lvl6pPr marL="2743200" lvl="5" indent="-381000" rtl="0">
              <a:spcBef>
                <a:spcPts val="0"/>
              </a:spcBef>
              <a:spcAft>
                <a:spcPts val="0"/>
              </a:spcAft>
              <a:buSzPts val="2400"/>
              <a:buChar char="-"/>
              <a:defRPr>
                <a:solidFill>
                  <a:schemeClr val="lt1"/>
                </a:solidFill>
              </a:defRPr>
            </a:lvl6pPr>
            <a:lvl7pPr marL="3200400" lvl="6" indent="-381000" rtl="0">
              <a:spcBef>
                <a:spcPts val="0"/>
              </a:spcBef>
              <a:spcAft>
                <a:spcPts val="0"/>
              </a:spcAft>
              <a:buSzPts val="2400"/>
              <a:buChar char="●"/>
              <a:defRPr>
                <a:solidFill>
                  <a:schemeClr val="lt1"/>
                </a:solidFill>
              </a:defRPr>
            </a:lvl7pPr>
            <a:lvl8pPr marL="3657600" lvl="7" indent="-381000" rtl="0">
              <a:spcBef>
                <a:spcPts val="0"/>
              </a:spcBef>
              <a:spcAft>
                <a:spcPts val="0"/>
              </a:spcAft>
              <a:buSzPts val="2400"/>
              <a:buChar char="○"/>
              <a:defRPr>
                <a:solidFill>
                  <a:schemeClr val="lt1"/>
                </a:solidFill>
              </a:defRPr>
            </a:lvl8pPr>
            <a:lvl9pPr marL="4114800" lvl="8" indent="-381000" rtl="0">
              <a:spcBef>
                <a:spcPts val="0"/>
              </a:spcBef>
              <a:spcAft>
                <a:spcPts val="0"/>
              </a:spcAft>
              <a:buSzPts val="2400"/>
              <a:buChar char="■"/>
              <a:defRPr>
                <a:solidFill>
                  <a:schemeClr val="lt1"/>
                </a:solidFill>
              </a:defRPr>
            </a:lvl9pPr>
          </a:lstStyle>
          <a:p>
            <a:endParaRPr/>
          </a:p>
        </p:txBody>
      </p:sp>
    </p:spTree>
    <p:extLst>
      <p:ext uri="{BB962C8B-B14F-4D97-AF65-F5344CB8AC3E}">
        <p14:creationId xmlns:p14="http://schemas.microsoft.com/office/powerpoint/2010/main" val="271046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4"/>
        <p:cNvGrpSpPr/>
        <p:nvPr/>
      </p:nvGrpSpPr>
      <p:grpSpPr>
        <a:xfrm>
          <a:off x="0" y="0"/>
          <a:ext cx="0" cy="0"/>
          <a:chOff x="0" y="0"/>
          <a:chExt cx="0" cy="0"/>
        </a:xfrm>
      </p:grpSpPr>
      <p:sp>
        <p:nvSpPr>
          <p:cNvPr id="115" name="Google Shape;115;p3"/>
          <p:cNvSpPr txBox="1">
            <a:spLocks noGrp="1"/>
          </p:cNvSpPr>
          <p:nvPr>
            <p:ph type="ctrTitle"/>
          </p:nvPr>
        </p:nvSpPr>
        <p:spPr>
          <a:xfrm>
            <a:off x="448270" y="668942"/>
            <a:ext cx="7772400" cy="11598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6" name="Google Shape;116;p3"/>
          <p:cNvSpPr txBox="1">
            <a:spLocks noGrp="1"/>
          </p:cNvSpPr>
          <p:nvPr>
            <p:ph type="subTitle" idx="1"/>
          </p:nvPr>
        </p:nvSpPr>
        <p:spPr>
          <a:xfrm>
            <a:off x="448270" y="1585135"/>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6E86B6"/>
              </a:buClr>
              <a:buSzPts val="1800"/>
              <a:buNone/>
              <a:defRPr sz="1800">
                <a:solidFill>
                  <a:srgbClr val="6E86B6"/>
                </a:solidFill>
              </a:defRPr>
            </a:lvl1pPr>
            <a:lvl2pPr lvl="1" rtl="0">
              <a:spcBef>
                <a:spcPts val="0"/>
              </a:spcBef>
              <a:spcAft>
                <a:spcPts val="0"/>
              </a:spcAft>
              <a:buClr>
                <a:srgbClr val="6E86B6"/>
              </a:buClr>
              <a:buSzPts val="1800"/>
              <a:buNone/>
              <a:defRPr sz="1800">
                <a:solidFill>
                  <a:srgbClr val="6E86B6"/>
                </a:solidFill>
              </a:defRPr>
            </a:lvl2pPr>
            <a:lvl3pPr lvl="2" rtl="0">
              <a:spcBef>
                <a:spcPts val="0"/>
              </a:spcBef>
              <a:spcAft>
                <a:spcPts val="0"/>
              </a:spcAft>
              <a:buClr>
                <a:srgbClr val="6E86B6"/>
              </a:buClr>
              <a:buSzPts val="1800"/>
              <a:buNone/>
              <a:defRPr sz="1800">
                <a:solidFill>
                  <a:srgbClr val="6E86B6"/>
                </a:solidFill>
              </a:defRPr>
            </a:lvl3pPr>
            <a:lvl4pPr lvl="3" rtl="0">
              <a:spcBef>
                <a:spcPts val="0"/>
              </a:spcBef>
              <a:spcAft>
                <a:spcPts val="0"/>
              </a:spcAft>
              <a:buClr>
                <a:srgbClr val="6E86B6"/>
              </a:buClr>
              <a:buSzPts val="1800"/>
              <a:buNone/>
              <a:defRPr sz="1800">
                <a:solidFill>
                  <a:srgbClr val="6E86B6"/>
                </a:solidFill>
              </a:defRPr>
            </a:lvl4pPr>
            <a:lvl5pPr lvl="4" rtl="0">
              <a:spcBef>
                <a:spcPts val="0"/>
              </a:spcBef>
              <a:spcAft>
                <a:spcPts val="0"/>
              </a:spcAft>
              <a:buClr>
                <a:srgbClr val="6E86B6"/>
              </a:buClr>
              <a:buSzPts val="1800"/>
              <a:buNone/>
              <a:defRPr sz="1800">
                <a:solidFill>
                  <a:srgbClr val="6E86B6"/>
                </a:solidFill>
              </a:defRPr>
            </a:lvl5pPr>
            <a:lvl6pPr lvl="5" rtl="0">
              <a:spcBef>
                <a:spcPts val="0"/>
              </a:spcBef>
              <a:spcAft>
                <a:spcPts val="0"/>
              </a:spcAft>
              <a:buClr>
                <a:srgbClr val="6E86B6"/>
              </a:buClr>
              <a:buSzPts val="1800"/>
              <a:buNone/>
              <a:defRPr sz="1800">
                <a:solidFill>
                  <a:srgbClr val="6E86B6"/>
                </a:solidFill>
              </a:defRPr>
            </a:lvl6pPr>
            <a:lvl7pPr lvl="6" rtl="0">
              <a:spcBef>
                <a:spcPts val="0"/>
              </a:spcBef>
              <a:spcAft>
                <a:spcPts val="0"/>
              </a:spcAft>
              <a:buClr>
                <a:srgbClr val="6E86B6"/>
              </a:buClr>
              <a:buSzPts val="1800"/>
              <a:buNone/>
              <a:defRPr sz="1800">
                <a:solidFill>
                  <a:srgbClr val="6E86B6"/>
                </a:solidFill>
              </a:defRPr>
            </a:lvl7pPr>
            <a:lvl8pPr lvl="7" rtl="0">
              <a:spcBef>
                <a:spcPts val="0"/>
              </a:spcBef>
              <a:spcAft>
                <a:spcPts val="0"/>
              </a:spcAft>
              <a:buClr>
                <a:srgbClr val="6E86B6"/>
              </a:buClr>
              <a:buSzPts val="1800"/>
              <a:buNone/>
              <a:defRPr sz="1800">
                <a:solidFill>
                  <a:srgbClr val="6E86B6"/>
                </a:solidFill>
              </a:defRPr>
            </a:lvl8pPr>
            <a:lvl9pPr lvl="8" rtl="0">
              <a:spcBef>
                <a:spcPts val="0"/>
              </a:spcBef>
              <a:spcAft>
                <a:spcPts val="0"/>
              </a:spcAft>
              <a:buClr>
                <a:srgbClr val="6E86B6"/>
              </a:buClr>
              <a:buSzPts val="1800"/>
              <a:buNone/>
              <a:defRPr sz="1800">
                <a:solidFill>
                  <a:srgbClr val="6E86B6"/>
                </a:solidFill>
              </a:defRPr>
            </a:lvl9pPr>
          </a:lstStyle>
          <a:p>
            <a:endParaRPr/>
          </a:p>
        </p:txBody>
      </p:sp>
    </p:spTree>
    <p:extLst>
      <p:ext uri="{BB962C8B-B14F-4D97-AF65-F5344CB8AC3E}">
        <p14:creationId xmlns:p14="http://schemas.microsoft.com/office/powerpoint/2010/main" val="313680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3"/>
        <p:cNvGrpSpPr/>
        <p:nvPr/>
      </p:nvGrpSpPr>
      <p:grpSpPr>
        <a:xfrm>
          <a:off x="0" y="0"/>
          <a:ext cx="0" cy="0"/>
          <a:chOff x="0" y="0"/>
          <a:chExt cx="0" cy="0"/>
        </a:xfrm>
      </p:grpSpPr>
      <p:sp>
        <p:nvSpPr>
          <p:cNvPr id="225" name="Google Shape;225;p5"/>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28" name="Google Shape;328;p5"/>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a:endParaRPr/>
          </a:p>
        </p:txBody>
      </p:sp>
      <p:sp>
        <p:nvSpPr>
          <p:cNvPr id="329" name="Google Shape;329;p5"/>
          <p:cNvSpPr txBox="1">
            <a:spLocks noGrp="1"/>
          </p:cNvSpPr>
          <p:nvPr>
            <p:ph type="body" idx="1"/>
          </p:nvPr>
        </p:nvSpPr>
        <p:spPr>
          <a:xfrm>
            <a:off x="739680" y="1152528"/>
            <a:ext cx="7686000" cy="30984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solidFill>
                  <a:schemeClr val="lt1"/>
                </a:solidFill>
              </a:defRPr>
            </a:lvl1pPr>
            <a:lvl2pPr marL="914400" lvl="1" indent="-381000">
              <a:spcBef>
                <a:spcPts val="0"/>
              </a:spcBef>
              <a:spcAft>
                <a:spcPts val="0"/>
              </a:spcAft>
              <a:buSzPts val="2400"/>
              <a:buChar char="-"/>
              <a:defRPr>
                <a:solidFill>
                  <a:schemeClr val="lt1"/>
                </a:solidFill>
              </a:defRPr>
            </a:lvl2pPr>
            <a:lvl3pPr marL="1371600" lvl="2" indent="-381000">
              <a:spcBef>
                <a:spcPts val="0"/>
              </a:spcBef>
              <a:spcAft>
                <a:spcPts val="0"/>
              </a:spcAft>
              <a:buSzPts val="2400"/>
              <a:buChar char="-"/>
              <a:defRPr>
                <a:solidFill>
                  <a:schemeClr val="lt1"/>
                </a:solidFill>
              </a:defRPr>
            </a:lvl3pPr>
            <a:lvl4pPr marL="1828800" lvl="3" indent="-381000">
              <a:spcBef>
                <a:spcPts val="0"/>
              </a:spcBef>
              <a:spcAft>
                <a:spcPts val="0"/>
              </a:spcAft>
              <a:buSzPts val="2400"/>
              <a:buChar char="-"/>
              <a:defRPr>
                <a:solidFill>
                  <a:schemeClr val="lt1"/>
                </a:solidFill>
              </a:defRPr>
            </a:lvl4pPr>
            <a:lvl5pPr marL="2286000" lvl="4" indent="-381000">
              <a:spcBef>
                <a:spcPts val="0"/>
              </a:spcBef>
              <a:spcAft>
                <a:spcPts val="0"/>
              </a:spcAft>
              <a:buSzPts val="2400"/>
              <a:buChar char="-"/>
              <a:defRPr>
                <a:solidFill>
                  <a:schemeClr val="lt1"/>
                </a:solidFill>
              </a:defRPr>
            </a:lvl5pPr>
            <a:lvl6pPr marL="2743200" lvl="5" indent="-381000">
              <a:spcBef>
                <a:spcPts val="0"/>
              </a:spcBef>
              <a:spcAft>
                <a:spcPts val="0"/>
              </a:spcAft>
              <a:buSzPts val="2400"/>
              <a:buChar char="-"/>
              <a:defRPr>
                <a:solidFill>
                  <a:schemeClr val="lt1"/>
                </a:solidFill>
              </a:defRPr>
            </a:lvl6pPr>
            <a:lvl7pPr marL="3200400" lvl="6" indent="-381000">
              <a:spcBef>
                <a:spcPts val="0"/>
              </a:spcBef>
              <a:spcAft>
                <a:spcPts val="0"/>
              </a:spcAft>
              <a:buSzPts val="2400"/>
              <a:buChar char="●"/>
              <a:defRPr>
                <a:solidFill>
                  <a:schemeClr val="lt1"/>
                </a:solidFill>
              </a:defRPr>
            </a:lvl7pPr>
            <a:lvl8pPr marL="3657600" lvl="7" indent="-381000">
              <a:spcBef>
                <a:spcPts val="0"/>
              </a:spcBef>
              <a:spcAft>
                <a:spcPts val="0"/>
              </a:spcAft>
              <a:buSzPts val="2400"/>
              <a:buChar char="○"/>
              <a:defRPr>
                <a:solidFill>
                  <a:schemeClr val="lt1"/>
                </a:solidFill>
              </a:defRPr>
            </a:lvl8pPr>
            <a:lvl9pPr marL="4114800" lvl="8" indent="-381000">
              <a:spcBef>
                <a:spcPts val="0"/>
              </a:spcBef>
              <a:spcAft>
                <a:spcPts val="0"/>
              </a:spcAft>
              <a:buSzPts val="2400"/>
              <a:buChar char="■"/>
              <a:defRPr>
                <a:solidFill>
                  <a:schemeClr val="lt1"/>
                </a:solidFill>
              </a:defRPr>
            </a:lvl9pPr>
          </a:lstStyle>
          <a:p>
            <a:endParaRPr/>
          </a:p>
        </p:txBody>
      </p:sp>
    </p:spTree>
    <p:extLst>
      <p:ext uri="{BB962C8B-B14F-4D97-AF65-F5344CB8AC3E}">
        <p14:creationId xmlns:p14="http://schemas.microsoft.com/office/powerpoint/2010/main" val="491051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ith frame">
  <p:cSld name="Blank with frame">
    <p:spTree>
      <p:nvGrpSpPr>
        <p:cNvPr id="1" name="Shape 772"/>
        <p:cNvGrpSpPr/>
        <p:nvPr/>
      </p:nvGrpSpPr>
      <p:grpSpPr>
        <a:xfrm>
          <a:off x="0" y="0"/>
          <a:ext cx="0" cy="0"/>
          <a:chOff x="0" y="0"/>
          <a:chExt cx="0" cy="0"/>
        </a:xfrm>
      </p:grpSpPr>
      <p:sp>
        <p:nvSpPr>
          <p:cNvPr id="774" name="Google Shape;774;p14"/>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extLst>
      <p:ext uri="{BB962C8B-B14F-4D97-AF65-F5344CB8AC3E}">
        <p14:creationId xmlns:p14="http://schemas.microsoft.com/office/powerpoint/2010/main" val="11474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509A250-FF31-4206-8172-F9D3106AACB1}" type="datetimeFigureOut">
              <a:rPr lang="en-US" smtClean="0"/>
              <a:pPr/>
              <a:t>8/20/2024</a:t>
            </a:fld>
            <a:endParaRPr lang="en-US" dirty="0"/>
          </a:p>
        </p:txBody>
      </p:sp>
      <p:sp>
        <p:nvSpPr>
          <p:cNvPr id="15" name="Slide Number Placeholder 14"/>
          <p:cNvSpPr>
            <a:spLocks noGrp="1"/>
          </p:cNvSpPr>
          <p:nvPr>
            <p:ph type="sldNum" sz="quarter" idx="15"/>
          </p:nvPr>
        </p:nvSpPr>
        <p:spPr/>
        <p:txBody>
          <a:bodyPr/>
          <a:lstStyle>
            <a:lvl1pPr algn="ctr">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96027F-7875-4030-9381-8BD8C4F21935}" type="datetimeFigureOut">
              <a:rPr lang="en-US" smtClean="0"/>
              <a:pPr/>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96027F-7875-4030-9381-8BD8C4F21935}" type="datetimeFigureOut">
              <a:rPr lang="en-US" smtClean="0"/>
              <a:pPr/>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8/20/2024</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509A250-FF31-4206-8172-F9D3106AACB1}" type="datetimeFigureOut">
              <a:rPr lang="en-US" smtClean="0"/>
              <a:pPr/>
              <a:t>8/20/2024</a:t>
            </a:fld>
            <a:endParaRPr lang="en-US" dirty="0"/>
          </a:p>
        </p:txBody>
      </p:sp>
      <p:sp>
        <p:nvSpPr>
          <p:cNvPr id="9" name="Slide Number Placeholder 8"/>
          <p:cNvSpPr>
            <a:spLocks noGrp="1"/>
          </p:cNvSpPr>
          <p:nvPr>
            <p:ph type="sldNum" sz="quarter" idx="15"/>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509A250-FF31-4206-8172-F9D3106AACB1}" type="datetimeFigureOut">
              <a:rPr lang="en-US" smtClean="0"/>
              <a:pPr/>
              <a:t>8/20/2024</a:t>
            </a:fld>
            <a:endParaRPr lang="en-US" dirty="0"/>
          </a:p>
        </p:txBody>
      </p:sp>
      <p:sp>
        <p:nvSpPr>
          <p:cNvPr id="9" name="Slide Number Placeholder 8"/>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4AAD347D-5ACD-4C99-B74B-A9C85AD731AF}" type="datetimeFigureOut">
              <a:rPr lang="en-US" smtClean="0"/>
              <a:pPr/>
              <a:t>8/20/2024</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a:t>
            </a:fld>
            <a:endParaRPr lang="en"/>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7.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8.xml"/><Relationship Id="rId16" Type="http://schemas.openxmlformats.org/officeDocument/2006/relationships/diagramColors" Target="../diagrams/colors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9.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22.xml"/><Relationship Id="rId16" Type="http://schemas.openxmlformats.org/officeDocument/2006/relationships/diagramColors" Target="../diagrams/colors18.xml"/><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5"/>
          <p:cNvSpPr txBox="1">
            <a:spLocks noGrp="1"/>
          </p:cNvSpPr>
          <p:nvPr>
            <p:ph type="ctrTitle"/>
          </p:nvPr>
        </p:nvSpPr>
        <p:spPr>
          <a:xfrm>
            <a:off x="696525" y="640862"/>
            <a:ext cx="7729200" cy="22581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sz="2400" dirty="0" smtClean="0"/>
              <a:t/>
            </a:r>
            <a:br>
              <a:rPr lang="mk-MK" sz="2400" dirty="0" smtClean="0"/>
            </a:br>
            <a:r>
              <a:rPr lang="mk-MK" sz="2400" dirty="0" smtClean="0">
                <a:latin typeface="Candara" panose="020E0502030303020204" pitchFamily="34" charset="0"/>
              </a:rPr>
              <a:t>Општина Берово</a:t>
            </a:r>
            <a:br>
              <a:rPr lang="mk-MK" sz="2400" dirty="0" smtClean="0">
                <a:latin typeface="Candara" panose="020E0502030303020204" pitchFamily="34" charset="0"/>
              </a:rPr>
            </a:br>
            <a:r>
              <a:rPr lang="mk-MK" dirty="0" smtClean="0">
                <a:latin typeface="Candara" panose="020E0502030303020204" pitchFamily="34" charset="0"/>
              </a:rPr>
              <a:t/>
            </a:r>
            <a:br>
              <a:rPr lang="mk-MK" dirty="0" smtClean="0">
                <a:latin typeface="Candara" panose="020E0502030303020204" pitchFamily="34" charset="0"/>
              </a:rPr>
            </a:br>
            <a:r>
              <a:rPr lang="mk-MK" sz="4800" dirty="0" smtClean="0">
                <a:latin typeface="Candara" panose="020E0502030303020204" pitchFamily="34" charset="0"/>
              </a:rPr>
              <a:t>Граѓански Буџет </a:t>
            </a:r>
            <a:r>
              <a:rPr lang="mk-MK" dirty="0" smtClean="0">
                <a:latin typeface="Candara" panose="020E0502030303020204" pitchFamily="34" charset="0"/>
              </a:rPr>
              <a:t/>
            </a:r>
            <a:br>
              <a:rPr lang="mk-MK" dirty="0" smtClean="0">
                <a:latin typeface="Candara" panose="020E0502030303020204" pitchFamily="34" charset="0"/>
              </a:rPr>
            </a:br>
            <a:r>
              <a:rPr lang="mk-MK" sz="9600" dirty="0" smtClean="0">
                <a:latin typeface="Candara" panose="020E0502030303020204" pitchFamily="34" charset="0"/>
              </a:rPr>
              <a:t>20</a:t>
            </a:r>
            <a:r>
              <a:rPr lang="en-US" sz="9600" dirty="0" smtClean="0">
                <a:latin typeface="Candara" panose="020E0502030303020204" pitchFamily="34" charset="0"/>
              </a:rPr>
              <a:t>23</a:t>
            </a:r>
            <a:endParaRPr dirty="0">
              <a:latin typeface="Candara" panose="020E0502030303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390" y="1481455"/>
            <a:ext cx="849890" cy="9705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0" y="116542"/>
            <a:ext cx="7772400" cy="654424"/>
          </a:xfrm>
        </p:spPr>
        <p:txBody>
          <a:bodyPr>
            <a:normAutofit fontScale="90000"/>
          </a:bodyPr>
          <a:lstStyle/>
          <a:p>
            <a:pPr marL="685800" indent="-685800">
              <a:buFont typeface="Wingdings" panose="05000000000000000000" pitchFamily="2" charset="2"/>
              <a:buChar char="ü"/>
            </a:pPr>
            <a:r>
              <a:rPr lang="mk-MK" dirty="0">
                <a:latin typeface="Palatino Linotype" panose="02040502050505030304" pitchFamily="18" charset="0"/>
              </a:rPr>
              <a:t> </a:t>
            </a:r>
            <a:r>
              <a:rPr lang="mk-MK" sz="3600" dirty="0">
                <a:latin typeface="Palatino Linotype" panose="02040502050505030304" pitchFamily="18" charset="0"/>
              </a:rPr>
              <a:t>Буџетски календар</a:t>
            </a:r>
            <a:r>
              <a:rPr lang="mk-MK" dirty="0">
                <a:latin typeface="Palatino Linotype" panose="02040502050505030304" pitchFamily="18" charset="0"/>
              </a:rPr>
              <a:t/>
            </a:r>
            <a:br>
              <a:rPr lang="mk-MK" dirty="0">
                <a:latin typeface="Palatino Linotype" panose="02040502050505030304" pitchFamily="18" charset="0"/>
              </a:rPr>
            </a:br>
            <a:endParaRPr lang="mk-MK" dirty="0">
              <a:latin typeface="Palatino Linotype" panose="0204050205050503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5626621"/>
              </p:ext>
            </p:extLst>
          </p:nvPr>
        </p:nvGraphicFramePr>
        <p:xfrm>
          <a:off x="569294" y="786274"/>
          <a:ext cx="7530351" cy="4094658"/>
        </p:xfrm>
        <a:graphic>
          <a:graphicData uri="http://schemas.openxmlformats.org/drawingml/2006/table">
            <a:tbl>
              <a:tblPr firstRow="1" firstCol="1" bandRow="1">
                <a:tableStyleId>{684E8CEC-0F0E-4F49-9C4B-C72EF43DA982}</a:tableStyleId>
              </a:tblPr>
              <a:tblGrid>
                <a:gridCol w="1309238">
                  <a:extLst>
                    <a:ext uri="{9D8B030D-6E8A-4147-A177-3AD203B41FA5}">
                      <a16:colId xmlns:a16="http://schemas.microsoft.com/office/drawing/2014/main" val="861130582"/>
                    </a:ext>
                  </a:extLst>
                </a:gridCol>
                <a:gridCol w="3185920">
                  <a:extLst>
                    <a:ext uri="{9D8B030D-6E8A-4147-A177-3AD203B41FA5}">
                      <a16:colId xmlns:a16="http://schemas.microsoft.com/office/drawing/2014/main" val="3051335640"/>
                    </a:ext>
                  </a:extLst>
                </a:gridCol>
                <a:gridCol w="1775678">
                  <a:extLst>
                    <a:ext uri="{9D8B030D-6E8A-4147-A177-3AD203B41FA5}">
                      <a16:colId xmlns:a16="http://schemas.microsoft.com/office/drawing/2014/main" val="879628744"/>
                    </a:ext>
                  </a:extLst>
                </a:gridCol>
                <a:gridCol w="1259515">
                  <a:extLst>
                    <a:ext uri="{9D8B030D-6E8A-4147-A177-3AD203B41FA5}">
                      <a16:colId xmlns:a16="http://schemas.microsoft.com/office/drawing/2014/main" val="2464413120"/>
                    </a:ext>
                  </a:extLst>
                </a:gridCol>
              </a:tblGrid>
              <a:tr h="1495260">
                <a:tc>
                  <a:txBody>
                    <a:bodyPr/>
                    <a:lstStyle/>
                    <a:p>
                      <a:pPr>
                        <a:lnSpc>
                          <a:spcPct val="115000"/>
                        </a:lnSpc>
                        <a:spcAft>
                          <a:spcPts val="0"/>
                        </a:spcAft>
                      </a:pPr>
                      <a:r>
                        <a:rPr lang="mk-MK" sz="1050" dirty="0">
                          <a:effectLst/>
                          <a:latin typeface="Palatino Linotype" panose="02040502050505030304" pitchFamily="18" charset="0"/>
                        </a:rPr>
                        <a:t>Август/Септември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Се анализира реализацијата на програмите и проектите .</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Одделение за финансиски прашања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Општински буџетски </a:t>
                      </a:r>
                      <a:r>
                        <a:rPr lang="mk-MK" sz="1050" dirty="0" smtClean="0">
                          <a:effectLst/>
                          <a:latin typeface="Palatino Linotype" panose="02040502050505030304" pitchFamily="18" charset="0"/>
                        </a:rPr>
                        <a:t>корисници</a:t>
                      </a:r>
                      <a:endParaRPr lang="mk-MK" sz="1050" dirty="0">
                        <a:effectLst/>
                        <a:latin typeface="Palatino Linotype" panose="02040502050505030304" pitchFamily="18" charset="0"/>
                      </a:endParaRPr>
                    </a:p>
                  </a:txBody>
                  <a:tcPr marL="32687" marR="32687"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60000"/>
                        <a:lumOff val="40000"/>
                      </a:schemeClr>
                    </a:solidFill>
                  </a:tcPr>
                </a:tc>
                <a:extLst>
                  <a:ext uri="{0D108BD9-81ED-4DB2-BD59-A6C34878D82A}">
                    <a16:rowId xmlns:a16="http://schemas.microsoft.com/office/drawing/2014/main" val="2370699373"/>
                  </a:ext>
                </a:extLst>
              </a:tr>
              <a:tr h="1070491">
                <a:tc>
                  <a:txBody>
                    <a:bodyPr/>
                    <a:lstStyle/>
                    <a:p>
                      <a:pPr>
                        <a:lnSpc>
                          <a:spcPct val="115000"/>
                        </a:lnSpc>
                        <a:spcAft>
                          <a:spcPts val="0"/>
                        </a:spcAft>
                      </a:pPr>
                      <a:r>
                        <a:rPr lang="mk-MK" sz="1050" dirty="0">
                          <a:effectLst/>
                          <a:latin typeface="Palatino Linotype" panose="02040502050505030304" pitchFamily="18" charset="0"/>
                        </a:rPr>
                        <a:t>30 Септември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Министерот за финансии доставува буџетски циркулар во кој се содржани главните насоки за изготвување на Предлог-Буџетот за наредната година и висината на дотациите од Буџетот на </a:t>
                      </a:r>
                      <a:r>
                        <a:rPr lang="mk-MK" sz="1050" dirty="0" smtClean="0">
                          <a:effectLst/>
                          <a:latin typeface="Palatino Linotype" panose="02040502050505030304" pitchFamily="18" charset="0"/>
                        </a:rPr>
                        <a:t>РС</a:t>
                      </a: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Министерство за финансии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буџети</a:t>
                      </a:r>
                    </a:p>
                    <a:p>
                      <a:pPr>
                        <a:lnSpc>
                          <a:spcPct val="115000"/>
                        </a:lnSpc>
                        <a:spcAft>
                          <a:spcPts val="0"/>
                        </a:spcAft>
                      </a:pPr>
                      <a:r>
                        <a:rPr lang="mk-MK" sz="1050" dirty="0">
                          <a:effectLst/>
                          <a:latin typeface="Palatino Linotype" panose="02040502050505030304" pitchFamily="18" charset="0"/>
                        </a:rPr>
                        <a:t>Закон за финансирање на ЕЛС</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1">
                        <a:lumMod val="75000"/>
                      </a:schemeClr>
                    </a:solidFill>
                  </a:tcPr>
                </a:tc>
                <a:extLst>
                  <a:ext uri="{0D108BD9-81ED-4DB2-BD59-A6C34878D82A}">
                    <a16:rowId xmlns:a16="http://schemas.microsoft.com/office/drawing/2014/main" val="722673558"/>
                  </a:ext>
                </a:extLst>
              </a:tr>
              <a:tr h="1495260">
                <a:tc>
                  <a:txBody>
                    <a:bodyPr/>
                    <a:lstStyle/>
                    <a:p>
                      <a:pPr>
                        <a:lnSpc>
                          <a:spcPct val="115000"/>
                        </a:lnSpc>
                        <a:spcAft>
                          <a:spcPts val="0"/>
                        </a:spcAft>
                      </a:pPr>
                      <a:r>
                        <a:rPr lang="mk-MK" sz="1050">
                          <a:effectLst/>
                          <a:latin typeface="Palatino Linotype" panose="02040502050505030304" pitchFamily="18" charset="0"/>
                        </a:rPr>
                        <a:t>Октомври</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75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Градоначалникот и раководителите на одделенијата се состануваат за да ги одредат приоритетите и проектите при изготвувањето на Предлог-Годишните програми за реализација во наредната година.</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Раководители на </a:t>
                      </a:r>
                      <a:r>
                        <a:rPr lang="mk-MK" sz="1050" dirty="0" smtClean="0">
                          <a:effectLst/>
                          <a:latin typeface="Palatino Linotype" panose="02040502050505030304" pitchFamily="18" charset="0"/>
                        </a:rPr>
                        <a:t>одделенија</a:t>
                      </a:r>
                      <a:endParaRPr lang="mk-MK" sz="1050" dirty="0">
                        <a:effectLst/>
                        <a:latin typeface="Palatino Linotype" panose="02040502050505030304" pitchFamily="18" charset="0"/>
                      </a:endParaRPr>
                    </a:p>
                  </a:txBody>
                  <a:tcPr marL="32687" marR="32687"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75000"/>
                      </a:schemeClr>
                    </a:solidFill>
                  </a:tcPr>
                </a:tc>
                <a:extLst>
                  <a:ext uri="{0D108BD9-81ED-4DB2-BD59-A6C34878D82A}">
                    <a16:rowId xmlns:a16="http://schemas.microsoft.com/office/drawing/2014/main" val="610581330"/>
                  </a:ext>
                </a:extLst>
              </a:tr>
            </a:tbl>
          </a:graphicData>
        </a:graphic>
      </p:graphicFrame>
    </p:spTree>
    <p:extLst>
      <p:ext uri="{BB962C8B-B14F-4D97-AF65-F5344CB8AC3E}">
        <p14:creationId xmlns:p14="http://schemas.microsoft.com/office/powerpoint/2010/main" val="236226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69" y="251012"/>
            <a:ext cx="8077165" cy="582706"/>
          </a:xfrm>
        </p:spPr>
        <p:txBody>
          <a:bodyPr>
            <a:normAutofit fontScale="90000"/>
          </a:bodyPr>
          <a:lstStyle/>
          <a:p>
            <a:r>
              <a:rPr lang="mk-MK" dirty="0">
                <a:latin typeface="Palatino Linotype" panose="02040502050505030304" pitchFamily="18" charset="0"/>
              </a:rPr>
              <a:t> Буџетски календар</a:t>
            </a:r>
            <a:endParaRPr lang="mk-MK" dirty="0"/>
          </a:p>
        </p:txBody>
      </p:sp>
      <p:graphicFrame>
        <p:nvGraphicFramePr>
          <p:cNvPr id="4" name="Table 3"/>
          <p:cNvGraphicFramePr>
            <a:graphicFrameLocks noGrp="1"/>
          </p:cNvGraphicFramePr>
          <p:nvPr>
            <p:extLst>
              <p:ext uri="{D42A27DB-BD31-4B8C-83A1-F6EECF244321}">
                <p14:modId xmlns:p14="http://schemas.microsoft.com/office/powerpoint/2010/main" val="41766888"/>
              </p:ext>
            </p:extLst>
          </p:nvPr>
        </p:nvGraphicFramePr>
        <p:xfrm>
          <a:off x="152399" y="1102660"/>
          <a:ext cx="8722661" cy="3850529"/>
        </p:xfrm>
        <a:graphic>
          <a:graphicData uri="http://schemas.openxmlformats.org/drawingml/2006/table">
            <a:tbl>
              <a:tblPr firstRow="1" firstCol="1" bandRow="1">
                <a:tableStyleId>{684E8CEC-0F0E-4F49-9C4B-C72EF43DA982}</a:tableStyleId>
              </a:tblPr>
              <a:tblGrid>
                <a:gridCol w="1333926">
                  <a:extLst>
                    <a:ext uri="{9D8B030D-6E8A-4147-A177-3AD203B41FA5}">
                      <a16:colId xmlns:a16="http://schemas.microsoft.com/office/drawing/2014/main" val="4022202745"/>
                    </a:ext>
                  </a:extLst>
                </a:gridCol>
                <a:gridCol w="3872969">
                  <a:extLst>
                    <a:ext uri="{9D8B030D-6E8A-4147-A177-3AD203B41FA5}">
                      <a16:colId xmlns:a16="http://schemas.microsoft.com/office/drawing/2014/main" val="1715465194"/>
                    </a:ext>
                  </a:extLst>
                </a:gridCol>
                <a:gridCol w="1181357">
                  <a:extLst>
                    <a:ext uri="{9D8B030D-6E8A-4147-A177-3AD203B41FA5}">
                      <a16:colId xmlns:a16="http://schemas.microsoft.com/office/drawing/2014/main" val="2345373631"/>
                    </a:ext>
                  </a:extLst>
                </a:gridCol>
                <a:gridCol w="2334409">
                  <a:extLst>
                    <a:ext uri="{9D8B030D-6E8A-4147-A177-3AD203B41FA5}">
                      <a16:colId xmlns:a16="http://schemas.microsoft.com/office/drawing/2014/main" val="3642237412"/>
                    </a:ext>
                  </a:extLst>
                </a:gridCol>
              </a:tblGrid>
              <a:tr h="1081880">
                <a:tc>
                  <a:txBody>
                    <a:bodyPr/>
                    <a:lstStyle/>
                    <a:p>
                      <a:pPr>
                        <a:lnSpc>
                          <a:spcPct val="115000"/>
                        </a:lnSpc>
                        <a:spcAft>
                          <a:spcPts val="0"/>
                        </a:spcAft>
                      </a:pPr>
                      <a:r>
                        <a:rPr lang="mk-MK" sz="1050" dirty="0">
                          <a:effectLst/>
                          <a:latin typeface="Palatino Linotype" panose="02040502050505030304" pitchFamily="18" charset="0"/>
                        </a:rPr>
                        <a:t>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Градоначалникот подготвува и доставува општински буџетски циркулар со образложение за потребните средства до општинските буџетски корисници за изготвување на финансиските планови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4">
                        <a:lumMod val="75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4">
                        <a:lumMod val="75000"/>
                      </a:schemeClr>
                    </a:solidFill>
                  </a:tcPr>
                </a:tc>
                <a:extLst>
                  <a:ext uri="{0D108BD9-81ED-4DB2-BD59-A6C34878D82A}">
                    <a16:rowId xmlns:a16="http://schemas.microsoft.com/office/drawing/2014/main" val="827851395"/>
                  </a:ext>
                </a:extLst>
              </a:tr>
              <a:tr h="830125">
                <a:tc>
                  <a:txBody>
                    <a:bodyPr/>
                    <a:lstStyle/>
                    <a:p>
                      <a:pPr>
                        <a:lnSpc>
                          <a:spcPct val="115000"/>
                        </a:lnSpc>
                        <a:spcAft>
                          <a:spcPts val="0"/>
                        </a:spcAft>
                      </a:pPr>
                      <a:r>
                        <a:rPr lang="mk-MK" sz="1050" dirty="0">
                          <a:effectLst/>
                          <a:latin typeface="Palatino Linotype" panose="02040502050505030304" pitchFamily="18" charset="0"/>
                        </a:rPr>
                        <a:t>Октомври</a:t>
                      </a:r>
                    </a:p>
                    <a:p>
                      <a:pPr>
                        <a:lnSpc>
                          <a:spcPct val="115000"/>
                        </a:lnSpc>
                        <a:spcAft>
                          <a:spcPts val="0"/>
                        </a:spcAft>
                      </a:pPr>
                      <a:r>
                        <a:rPr lang="mk-MK" sz="1050" dirty="0">
                          <a:effectLst/>
                          <a:latin typeface="Palatino Linotype" panose="02040502050505030304" pitchFamily="18" charset="0"/>
                        </a:rPr>
                        <a:t>20 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2">
                        <a:lumMod val="75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Се изготвува и доставува Предлог-план на програми за развој до Советот на општината.</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2">
                        <a:lumMod val="75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Раководители на одделенија</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2">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буџети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2">
                        <a:lumMod val="75000"/>
                      </a:schemeClr>
                    </a:solidFill>
                  </a:tcPr>
                </a:tc>
                <a:extLst>
                  <a:ext uri="{0D108BD9-81ED-4DB2-BD59-A6C34878D82A}">
                    <a16:rowId xmlns:a16="http://schemas.microsoft.com/office/drawing/2014/main" val="181257938"/>
                  </a:ext>
                </a:extLst>
              </a:tr>
              <a:tr h="1826276">
                <a:tc>
                  <a:txBody>
                    <a:bodyPr/>
                    <a:lstStyle/>
                    <a:p>
                      <a:pPr>
                        <a:lnSpc>
                          <a:spcPct val="115000"/>
                        </a:lnSpc>
                        <a:spcAft>
                          <a:spcPts val="0"/>
                        </a:spcAft>
                      </a:pPr>
                      <a:r>
                        <a:rPr lang="mk-MK" sz="1050" dirty="0">
                          <a:effectLst/>
                          <a:latin typeface="Palatino Linotype" panose="02040502050505030304" pitchFamily="18" charset="0"/>
                        </a:rPr>
                        <a:t>Октомври</a:t>
                      </a:r>
                    </a:p>
                    <a:p>
                      <a:pPr>
                        <a:lnSpc>
                          <a:spcPct val="115000"/>
                        </a:lnSpc>
                        <a:spcAft>
                          <a:spcPts val="0"/>
                        </a:spcAft>
                      </a:pPr>
                      <a:r>
                        <a:rPr lang="mk-MK" sz="1050" dirty="0">
                          <a:effectLst/>
                          <a:latin typeface="Palatino Linotype" panose="02040502050505030304" pitchFamily="18" charset="0"/>
                        </a:rPr>
                        <a:t>31 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Изготвување на квартални извештаи за трет квартал од тековната година со образложение за извршувањето на Буџетот.</a:t>
                      </a:r>
                    </a:p>
                    <a:p>
                      <a:pPr>
                        <a:lnSpc>
                          <a:spcPct val="115000"/>
                        </a:lnSpc>
                        <a:spcAft>
                          <a:spcPts val="0"/>
                        </a:spcAft>
                      </a:pPr>
                      <a:r>
                        <a:rPr lang="mk-MK" sz="1050" dirty="0">
                          <a:effectLst/>
                          <a:latin typeface="Palatino Linotype" panose="02040502050505030304" pitchFamily="18" charset="0"/>
                        </a:rPr>
                        <a:t>Градоначалникот ги доставува до Министерството за финансии и до Советот на општината за усвојување во рок од еден месец по завршување на кварталот</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Одделение </a:t>
                      </a:r>
                      <a:r>
                        <a:rPr lang="mk-MK" sz="1050" dirty="0">
                          <a:effectLst/>
                          <a:latin typeface="Palatino Linotype" panose="02040502050505030304" pitchFamily="18" charset="0"/>
                        </a:rPr>
                        <a:t>за финансиски прашања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Совет на општина</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1">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3648" marR="33648" marT="0" marB="0">
                    <a:solidFill>
                      <a:schemeClr val="accent1">
                        <a:lumMod val="75000"/>
                      </a:schemeClr>
                    </a:solidFill>
                  </a:tcPr>
                </a:tc>
                <a:extLst>
                  <a:ext uri="{0D108BD9-81ED-4DB2-BD59-A6C34878D82A}">
                    <a16:rowId xmlns:a16="http://schemas.microsoft.com/office/drawing/2014/main" val="4056129623"/>
                  </a:ext>
                </a:extLst>
              </a:tr>
            </a:tbl>
          </a:graphicData>
        </a:graphic>
      </p:graphicFrame>
    </p:spTree>
    <p:extLst>
      <p:ext uri="{BB962C8B-B14F-4D97-AF65-F5344CB8AC3E}">
        <p14:creationId xmlns:p14="http://schemas.microsoft.com/office/powerpoint/2010/main" val="242877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0" y="224119"/>
            <a:ext cx="8480576" cy="636494"/>
          </a:xfrm>
        </p:spPr>
        <p:txBody>
          <a:bodyPr>
            <a:noAutofit/>
          </a:bodyPr>
          <a:lstStyle/>
          <a:p>
            <a:pPr marL="685800" indent="-685800">
              <a:buFont typeface="Wingdings" panose="05000000000000000000" pitchFamily="2" charset="2"/>
              <a:buChar char="ü"/>
            </a:pPr>
            <a:r>
              <a:rPr lang="mk-MK" sz="3600" dirty="0">
                <a:latin typeface="Palatino Linotype" panose="02040502050505030304" pitchFamily="18" charset="0"/>
              </a:rPr>
              <a:t>Буџетски календар</a:t>
            </a:r>
            <a:endParaRPr lang="mk-MK" sz="3600" dirty="0"/>
          </a:p>
        </p:txBody>
      </p:sp>
      <p:graphicFrame>
        <p:nvGraphicFramePr>
          <p:cNvPr id="4" name="Table 3"/>
          <p:cNvGraphicFramePr>
            <a:graphicFrameLocks noGrp="1"/>
          </p:cNvGraphicFramePr>
          <p:nvPr>
            <p:extLst>
              <p:ext uri="{D42A27DB-BD31-4B8C-83A1-F6EECF244321}">
                <p14:modId xmlns:p14="http://schemas.microsoft.com/office/powerpoint/2010/main" val="1034397208"/>
              </p:ext>
            </p:extLst>
          </p:nvPr>
        </p:nvGraphicFramePr>
        <p:xfrm>
          <a:off x="170330" y="977153"/>
          <a:ext cx="8570258" cy="3943537"/>
        </p:xfrm>
        <a:graphic>
          <a:graphicData uri="http://schemas.openxmlformats.org/drawingml/2006/table">
            <a:tbl>
              <a:tblPr firstRow="1" firstCol="1" bandRow="1">
                <a:tableStyleId>{684E8CEC-0F0E-4F49-9C4B-C72EF43DA982}</a:tableStyleId>
              </a:tblPr>
              <a:tblGrid>
                <a:gridCol w="1259266">
                  <a:extLst>
                    <a:ext uri="{9D8B030D-6E8A-4147-A177-3AD203B41FA5}">
                      <a16:colId xmlns:a16="http://schemas.microsoft.com/office/drawing/2014/main" val="4068042873"/>
                    </a:ext>
                  </a:extLst>
                </a:gridCol>
                <a:gridCol w="3856653">
                  <a:extLst>
                    <a:ext uri="{9D8B030D-6E8A-4147-A177-3AD203B41FA5}">
                      <a16:colId xmlns:a16="http://schemas.microsoft.com/office/drawing/2014/main" val="1355250016"/>
                    </a:ext>
                  </a:extLst>
                </a:gridCol>
                <a:gridCol w="2020894">
                  <a:extLst>
                    <a:ext uri="{9D8B030D-6E8A-4147-A177-3AD203B41FA5}">
                      <a16:colId xmlns:a16="http://schemas.microsoft.com/office/drawing/2014/main" val="1351076326"/>
                    </a:ext>
                  </a:extLst>
                </a:gridCol>
                <a:gridCol w="1433445">
                  <a:extLst>
                    <a:ext uri="{9D8B030D-6E8A-4147-A177-3AD203B41FA5}">
                      <a16:colId xmlns:a16="http://schemas.microsoft.com/office/drawing/2014/main" val="2675556713"/>
                    </a:ext>
                  </a:extLst>
                </a:gridCol>
              </a:tblGrid>
              <a:tr h="1290918">
                <a:tc>
                  <a:txBody>
                    <a:bodyPr/>
                    <a:lstStyle/>
                    <a:p>
                      <a:pPr>
                        <a:lnSpc>
                          <a:spcPct val="115000"/>
                        </a:lnSpc>
                        <a:spcAft>
                          <a:spcPts val="0"/>
                        </a:spcAft>
                      </a:pPr>
                      <a:r>
                        <a:rPr lang="mk-MK" sz="1050" dirty="0">
                          <a:effectLst/>
                          <a:latin typeface="Palatino Linotype" panose="02040502050505030304" pitchFamily="18" charset="0"/>
                        </a:rPr>
                        <a:t>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Анализа на фискалниот капацитет на општината и комуникација со секој од клучните фактори во општината со цел утврдување на потребите (буџетски трошења) во контекст на нивните планирани активности.Усогласување на аналитичките информации со целите, приоритетите и активностите на секој од општинските </a:t>
                      </a:r>
                      <a:r>
                        <a:rPr lang="mk-MK" sz="1050" dirty="0" smtClean="0">
                          <a:effectLst/>
                          <a:latin typeface="Palatino Linotype" panose="02040502050505030304" pitchFamily="18" charset="0"/>
                        </a:rPr>
                        <a:t>одделенија</a:t>
                      </a:r>
                      <a:endParaRPr lang="mk-MK" sz="1050" dirty="0">
                        <a:effectLst/>
                        <a:latin typeface="Palatino Linotype" panose="02040502050505030304" pitchFamily="18" charset="0"/>
                      </a:endParaRPr>
                    </a:p>
                  </a:txBody>
                  <a:tcPr marL="26001" marR="26001"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Одделение </a:t>
                      </a:r>
                      <a:r>
                        <a:rPr lang="mk-MK" sz="1050" dirty="0">
                          <a:effectLst/>
                          <a:latin typeface="Palatino Linotype" panose="02040502050505030304" pitchFamily="18" charset="0"/>
                        </a:rPr>
                        <a:t>за финансиски прашања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Општинска администрација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Општински буџетски корисници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4">
                        <a:lumMod val="60000"/>
                        <a:lumOff val="40000"/>
                      </a:schemeClr>
                    </a:solidFill>
                  </a:tcPr>
                </a:tc>
                <a:extLst>
                  <a:ext uri="{0D108BD9-81ED-4DB2-BD59-A6C34878D82A}">
                    <a16:rowId xmlns:a16="http://schemas.microsoft.com/office/drawing/2014/main" val="311277411"/>
                  </a:ext>
                </a:extLst>
              </a:tr>
              <a:tr h="1225826">
                <a:tc>
                  <a:txBody>
                    <a:bodyPr/>
                    <a:lstStyle/>
                    <a:p>
                      <a:pPr>
                        <a:lnSpc>
                          <a:spcPct val="115000"/>
                        </a:lnSpc>
                        <a:spcAft>
                          <a:spcPts val="0"/>
                        </a:spcAft>
                      </a:pPr>
                      <a:r>
                        <a:rPr lang="mk-MK" sz="1050" dirty="0">
                          <a:effectLst/>
                          <a:latin typeface="Palatino Linotype" panose="02040502050505030304" pitchFamily="18" charset="0"/>
                        </a:rPr>
                        <a:t>Октомври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1">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Организирање на буџетски форум со граѓаните преку неколку последователни форумски сесии на кои се презентираат нацрт- годишните програми и избор на проект/и кои ќе бидат дел од Предлог-Буџетот на </a:t>
                      </a:r>
                      <a:r>
                        <a:rPr lang="mk-MK" sz="1050" dirty="0" smtClean="0">
                          <a:effectLst/>
                          <a:latin typeface="Palatino Linotype" panose="02040502050505030304" pitchFamily="18" charset="0"/>
                        </a:rPr>
                        <a:t>општината</a:t>
                      </a:r>
                      <a:endParaRPr lang="mk-MK" sz="1050" dirty="0">
                        <a:effectLst/>
                        <a:latin typeface="Palatino Linotype" panose="02040502050505030304" pitchFamily="18" charset="0"/>
                      </a:endParaRPr>
                    </a:p>
                  </a:txBody>
                  <a:tcPr marL="26001" marR="26001" marT="0" marB="0">
                    <a:solidFill>
                      <a:schemeClr val="accent1">
                        <a:lumMod val="60000"/>
                        <a:lumOff val="40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Општинска администрација</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1">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1">
                        <a:lumMod val="60000"/>
                        <a:lumOff val="40000"/>
                      </a:schemeClr>
                    </a:solidFill>
                  </a:tcPr>
                </a:tc>
                <a:extLst>
                  <a:ext uri="{0D108BD9-81ED-4DB2-BD59-A6C34878D82A}">
                    <a16:rowId xmlns:a16="http://schemas.microsoft.com/office/drawing/2014/main" val="186076249"/>
                  </a:ext>
                </a:extLst>
              </a:tr>
              <a:tr h="1364458">
                <a:tc>
                  <a:txBody>
                    <a:bodyPr/>
                    <a:lstStyle/>
                    <a:p>
                      <a:pPr>
                        <a:lnSpc>
                          <a:spcPct val="115000"/>
                        </a:lnSpc>
                        <a:spcAft>
                          <a:spcPts val="0"/>
                        </a:spcAft>
                      </a:pPr>
                      <a:r>
                        <a:rPr lang="mk-MK" sz="1050">
                          <a:effectLst/>
                          <a:latin typeface="Palatino Linotype" panose="02040502050505030304" pitchFamily="18" charset="0"/>
                        </a:rPr>
                        <a:t>Октомври/Ноември</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3">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Општинските буџетски корисници и одговорните одделенија за подготовка на Годишните програми ги доставуваат предлог-пресметките за наредната година со образложение за висината на износите по позиции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3">
                        <a:lumMod val="60000"/>
                        <a:lumOff val="40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Општински буџетски корисници</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Општинска администрација</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3">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6001" marR="26001" marT="0" marB="0">
                    <a:solidFill>
                      <a:schemeClr val="accent3">
                        <a:lumMod val="60000"/>
                        <a:lumOff val="40000"/>
                      </a:schemeClr>
                    </a:solidFill>
                  </a:tcPr>
                </a:tc>
                <a:extLst>
                  <a:ext uri="{0D108BD9-81ED-4DB2-BD59-A6C34878D82A}">
                    <a16:rowId xmlns:a16="http://schemas.microsoft.com/office/drawing/2014/main" val="1161514421"/>
                  </a:ext>
                </a:extLst>
              </a:tr>
            </a:tbl>
          </a:graphicData>
        </a:graphic>
      </p:graphicFrame>
    </p:spTree>
    <p:extLst>
      <p:ext uri="{BB962C8B-B14F-4D97-AF65-F5344CB8AC3E}">
        <p14:creationId xmlns:p14="http://schemas.microsoft.com/office/powerpoint/2010/main" val="359961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0" y="242048"/>
            <a:ext cx="7772400" cy="726140"/>
          </a:xfrm>
        </p:spPr>
        <p:txBody>
          <a:bodyPr>
            <a:noAutofit/>
          </a:bodyPr>
          <a:lstStyle/>
          <a:p>
            <a:pPr marL="685800" indent="-685800">
              <a:buFont typeface="Wingdings" panose="05000000000000000000" pitchFamily="2" charset="2"/>
              <a:buChar char="ü"/>
            </a:pPr>
            <a:r>
              <a:rPr lang="mk-MK" sz="3600" dirty="0">
                <a:latin typeface="Palatino Linotype" panose="02040502050505030304" pitchFamily="18" charset="0"/>
              </a:rPr>
              <a:t>Буџетски календар</a:t>
            </a:r>
            <a:endParaRPr lang="mk-MK" sz="3600" dirty="0"/>
          </a:p>
        </p:txBody>
      </p:sp>
      <p:graphicFrame>
        <p:nvGraphicFramePr>
          <p:cNvPr id="4" name="Table 3"/>
          <p:cNvGraphicFramePr>
            <a:graphicFrameLocks noGrp="1"/>
          </p:cNvGraphicFramePr>
          <p:nvPr>
            <p:extLst>
              <p:ext uri="{D42A27DB-BD31-4B8C-83A1-F6EECF244321}">
                <p14:modId xmlns:p14="http://schemas.microsoft.com/office/powerpoint/2010/main" val="723416523"/>
              </p:ext>
            </p:extLst>
          </p:nvPr>
        </p:nvGraphicFramePr>
        <p:xfrm>
          <a:off x="161365" y="1237131"/>
          <a:ext cx="8767482" cy="3636719"/>
        </p:xfrm>
        <a:graphic>
          <a:graphicData uri="http://schemas.openxmlformats.org/drawingml/2006/table">
            <a:tbl>
              <a:tblPr firstRow="1" firstCol="1" bandRow="1">
                <a:tableStyleId>{684E8CEC-0F0E-4F49-9C4B-C72EF43DA982}</a:tableStyleId>
              </a:tblPr>
              <a:tblGrid>
                <a:gridCol w="2200624">
                  <a:extLst>
                    <a:ext uri="{9D8B030D-6E8A-4147-A177-3AD203B41FA5}">
                      <a16:colId xmlns:a16="http://schemas.microsoft.com/office/drawing/2014/main" val="3388121576"/>
                    </a:ext>
                  </a:extLst>
                </a:gridCol>
                <a:gridCol w="3033026">
                  <a:extLst>
                    <a:ext uri="{9D8B030D-6E8A-4147-A177-3AD203B41FA5}">
                      <a16:colId xmlns:a16="http://schemas.microsoft.com/office/drawing/2014/main" val="1582715943"/>
                    </a:ext>
                  </a:extLst>
                </a:gridCol>
                <a:gridCol w="2067398">
                  <a:extLst>
                    <a:ext uri="{9D8B030D-6E8A-4147-A177-3AD203B41FA5}">
                      <a16:colId xmlns:a16="http://schemas.microsoft.com/office/drawing/2014/main" val="3521015834"/>
                    </a:ext>
                  </a:extLst>
                </a:gridCol>
                <a:gridCol w="1466434">
                  <a:extLst>
                    <a:ext uri="{9D8B030D-6E8A-4147-A177-3AD203B41FA5}">
                      <a16:colId xmlns:a16="http://schemas.microsoft.com/office/drawing/2014/main" val="1227122258"/>
                    </a:ext>
                  </a:extLst>
                </a:gridCol>
              </a:tblGrid>
              <a:tr h="1183340">
                <a:tc>
                  <a:txBody>
                    <a:bodyPr/>
                    <a:lstStyle/>
                    <a:p>
                      <a:pPr>
                        <a:lnSpc>
                          <a:spcPct val="115000"/>
                        </a:lnSpc>
                        <a:spcAft>
                          <a:spcPts val="0"/>
                        </a:spcAft>
                      </a:pPr>
                      <a:r>
                        <a:rPr lang="mk-MK" sz="1050" dirty="0">
                          <a:effectLst/>
                          <a:latin typeface="Palatino Linotype" panose="02040502050505030304" pitchFamily="18" charset="0"/>
                        </a:rPr>
                        <a:t>Најдоцна до 15 Ноември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3">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Се </a:t>
                      </a:r>
                      <a:r>
                        <a:rPr lang="mk-MK" sz="1050" dirty="0">
                          <a:effectLst/>
                          <a:latin typeface="Palatino Linotype" panose="02040502050505030304" pitchFamily="18" charset="0"/>
                        </a:rPr>
                        <a:t>финализираат,разгледуваат и усвојуваат Планот на програми за развој и Годишните програми за наредната фискална година и доколку има потреба Градоначалникот предлага до Советот на општината Измени и дополнувања на Буџетот – Ребаланс</a:t>
                      </a:r>
                      <a:r>
                        <a:rPr lang="mk-MK" sz="1050" dirty="0" smtClean="0">
                          <a:effectLst/>
                          <a:latin typeface="Palatino Linotype" panose="02040502050505030304" pitchFamily="18" charset="0"/>
                        </a:rPr>
                        <a:t>.</a:t>
                      </a:r>
                      <a:endParaRPr lang="mk-MK" sz="1050" dirty="0">
                        <a:effectLst/>
                        <a:latin typeface="Palatino Linotype" panose="02040502050505030304" pitchFamily="18" charset="0"/>
                      </a:endParaRPr>
                    </a:p>
                  </a:txBody>
                  <a:tcPr marL="32687" marR="32687" marT="0" marB="0">
                    <a:solidFill>
                      <a:schemeClr val="accent3">
                        <a:lumMod val="60000"/>
                        <a:lumOff val="40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Градоначалник</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Совет на општината</a:t>
                      </a:r>
                    </a:p>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3">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буџети</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3">
                        <a:lumMod val="60000"/>
                        <a:lumOff val="40000"/>
                      </a:schemeClr>
                    </a:solidFill>
                  </a:tcPr>
                </a:tc>
                <a:extLst>
                  <a:ext uri="{0D108BD9-81ED-4DB2-BD59-A6C34878D82A}">
                    <a16:rowId xmlns:a16="http://schemas.microsoft.com/office/drawing/2014/main" val="2141864114"/>
                  </a:ext>
                </a:extLst>
              </a:tr>
              <a:tr h="1102197">
                <a:tc>
                  <a:txBody>
                    <a:bodyPr/>
                    <a:lstStyle/>
                    <a:p>
                      <a:pPr>
                        <a:lnSpc>
                          <a:spcPct val="115000"/>
                        </a:lnSpc>
                        <a:spcAft>
                          <a:spcPts val="0"/>
                        </a:spcAft>
                      </a:pPr>
                      <a:r>
                        <a:rPr lang="mk-MK" sz="1050" dirty="0">
                          <a:effectLst/>
                          <a:latin typeface="Palatino Linotype" panose="02040502050505030304" pitchFamily="18" charset="0"/>
                        </a:rPr>
                        <a:t>Ноември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Одделението </a:t>
                      </a:r>
                      <a:r>
                        <a:rPr lang="mk-MK" sz="1050" dirty="0">
                          <a:effectLst/>
                          <a:latin typeface="Palatino Linotype" panose="02040502050505030304" pitchFamily="18" charset="0"/>
                        </a:rPr>
                        <a:t>за финансиски прашања врши преговарање и анализирање на доставените предлог-пресметки и ги одредува приоритетите и одредбите за новиот Предлог-буџет</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60000"/>
                        <a:lumOff val="40000"/>
                      </a:schemeClr>
                    </a:solidFill>
                  </a:tcPr>
                </a:tc>
                <a:tc>
                  <a:txBody>
                    <a:bodyPr/>
                    <a:lstStyle/>
                    <a:p>
                      <a:pPr>
                        <a:lnSpc>
                          <a:spcPct val="115000"/>
                        </a:lnSpc>
                        <a:spcAft>
                          <a:spcPts val="0"/>
                        </a:spcAft>
                      </a:pPr>
                      <a:r>
                        <a:rPr lang="mk-MK" sz="1050">
                          <a:effectLst/>
                          <a:latin typeface="Palatino Linotype" panose="02040502050505030304" pitchFamily="18" charset="0"/>
                        </a:rPr>
                        <a:t> </a:t>
                      </a:r>
                    </a:p>
                    <a:p>
                      <a:pPr>
                        <a:lnSpc>
                          <a:spcPct val="115000"/>
                        </a:lnSpc>
                        <a:spcAft>
                          <a:spcPts val="0"/>
                        </a:spcAft>
                      </a:pPr>
                      <a:r>
                        <a:rPr lang="mk-MK" sz="1050">
                          <a:effectLst/>
                          <a:latin typeface="Palatino Linotype" panose="02040502050505030304" pitchFamily="18" charset="0"/>
                        </a:rPr>
                        <a:t>Одделение за финансиски прашања</a:t>
                      </a:r>
                    </a:p>
                    <a:p>
                      <a:pPr>
                        <a:lnSpc>
                          <a:spcPct val="115000"/>
                        </a:lnSpc>
                        <a:spcAft>
                          <a:spcPts val="0"/>
                        </a:spcAft>
                      </a:pPr>
                      <a:r>
                        <a:rPr lang="mk-MK" sz="1050">
                          <a:effectLst/>
                          <a:latin typeface="Palatino Linotype" panose="02040502050505030304" pitchFamily="18" charset="0"/>
                        </a:rPr>
                        <a:t> </a:t>
                      </a:r>
                      <a:endParaRPr lang="mk-MK" sz="105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4">
                        <a:lumMod val="60000"/>
                        <a:lumOff val="40000"/>
                      </a:schemeClr>
                    </a:solidFill>
                  </a:tcPr>
                </a:tc>
                <a:extLst>
                  <a:ext uri="{0D108BD9-81ED-4DB2-BD59-A6C34878D82A}">
                    <a16:rowId xmlns:a16="http://schemas.microsoft.com/office/drawing/2014/main" val="3935686382"/>
                  </a:ext>
                </a:extLst>
              </a:tr>
              <a:tr h="1060397">
                <a:tc>
                  <a:txBody>
                    <a:bodyPr/>
                    <a:lstStyle/>
                    <a:p>
                      <a:pPr>
                        <a:lnSpc>
                          <a:spcPct val="115000"/>
                        </a:lnSpc>
                        <a:spcAft>
                          <a:spcPts val="0"/>
                        </a:spcAft>
                      </a:pPr>
                      <a:r>
                        <a:rPr lang="mk-MK" sz="1050" dirty="0">
                          <a:effectLst/>
                          <a:latin typeface="Palatino Linotype" panose="02040502050505030304" pitchFamily="18" charset="0"/>
                        </a:rPr>
                        <a:t>Ноември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r>
                        <a:rPr lang="mk-MK" sz="1050" dirty="0" smtClean="0">
                          <a:effectLst/>
                          <a:latin typeface="Palatino Linotype" panose="02040502050505030304" pitchFamily="18" charset="0"/>
                        </a:rPr>
                        <a:t>Градоначалникот </a:t>
                      </a:r>
                      <a:r>
                        <a:rPr lang="mk-MK" sz="1050" dirty="0">
                          <a:effectLst/>
                          <a:latin typeface="Palatino Linotype" panose="02040502050505030304" pitchFamily="18" charset="0"/>
                        </a:rPr>
                        <a:t>го разгледува и одобрува Предлог-буџетот за наредната година подготвен од страна на финансискиот оддел на општината</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2687" marR="32687" marT="0" marB="0">
                    <a:solidFill>
                      <a:schemeClr val="accent6">
                        <a:lumMod val="40000"/>
                        <a:lumOff val="60000"/>
                      </a:schemeClr>
                    </a:solidFill>
                  </a:tcPr>
                </a:tc>
                <a:extLst>
                  <a:ext uri="{0D108BD9-81ED-4DB2-BD59-A6C34878D82A}">
                    <a16:rowId xmlns:a16="http://schemas.microsoft.com/office/drawing/2014/main" val="1539609992"/>
                  </a:ext>
                </a:extLst>
              </a:tr>
            </a:tbl>
          </a:graphicData>
        </a:graphic>
      </p:graphicFrame>
    </p:spTree>
    <p:extLst>
      <p:ext uri="{BB962C8B-B14F-4D97-AF65-F5344CB8AC3E}">
        <p14:creationId xmlns:p14="http://schemas.microsoft.com/office/powerpoint/2010/main" val="342628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270" y="376519"/>
            <a:ext cx="7772400" cy="582706"/>
          </a:xfrm>
        </p:spPr>
        <p:txBody>
          <a:bodyPr>
            <a:noAutofit/>
          </a:bodyPr>
          <a:lstStyle/>
          <a:p>
            <a:pPr marL="685800" indent="-685800">
              <a:buFont typeface="Wingdings" panose="05000000000000000000" pitchFamily="2" charset="2"/>
              <a:buChar char="ü"/>
            </a:pPr>
            <a:r>
              <a:rPr lang="mk-MK" sz="3600" dirty="0">
                <a:latin typeface="Palatino Linotype" panose="02040502050505030304" pitchFamily="18" charset="0"/>
              </a:rPr>
              <a:t>Буџетски календар</a:t>
            </a:r>
            <a:endParaRPr lang="mk-MK" sz="3600" dirty="0"/>
          </a:p>
        </p:txBody>
      </p:sp>
      <p:graphicFrame>
        <p:nvGraphicFramePr>
          <p:cNvPr id="4" name="Table 3"/>
          <p:cNvGraphicFramePr>
            <a:graphicFrameLocks noGrp="1"/>
          </p:cNvGraphicFramePr>
          <p:nvPr>
            <p:extLst>
              <p:ext uri="{D42A27DB-BD31-4B8C-83A1-F6EECF244321}">
                <p14:modId xmlns:p14="http://schemas.microsoft.com/office/powerpoint/2010/main" val="2749311034"/>
              </p:ext>
            </p:extLst>
          </p:nvPr>
        </p:nvGraphicFramePr>
        <p:xfrm>
          <a:off x="322729" y="1201273"/>
          <a:ext cx="8641977" cy="3586858"/>
        </p:xfrm>
        <a:graphic>
          <a:graphicData uri="http://schemas.openxmlformats.org/drawingml/2006/table">
            <a:tbl>
              <a:tblPr firstRow="1" firstCol="1" bandRow="1">
                <a:tableStyleId>{684E8CEC-0F0E-4F49-9C4B-C72EF43DA982}</a:tableStyleId>
              </a:tblPr>
              <a:tblGrid>
                <a:gridCol w="1249329">
                  <a:extLst>
                    <a:ext uri="{9D8B030D-6E8A-4147-A177-3AD203B41FA5}">
                      <a16:colId xmlns:a16="http://schemas.microsoft.com/office/drawing/2014/main" val="4132531842"/>
                    </a:ext>
                  </a:extLst>
                </a:gridCol>
                <a:gridCol w="3909403">
                  <a:extLst>
                    <a:ext uri="{9D8B030D-6E8A-4147-A177-3AD203B41FA5}">
                      <a16:colId xmlns:a16="http://schemas.microsoft.com/office/drawing/2014/main" val="3551282993"/>
                    </a:ext>
                  </a:extLst>
                </a:gridCol>
                <a:gridCol w="2037804">
                  <a:extLst>
                    <a:ext uri="{9D8B030D-6E8A-4147-A177-3AD203B41FA5}">
                      <a16:colId xmlns:a16="http://schemas.microsoft.com/office/drawing/2014/main" val="3945270340"/>
                    </a:ext>
                  </a:extLst>
                </a:gridCol>
                <a:gridCol w="1445441">
                  <a:extLst>
                    <a:ext uri="{9D8B030D-6E8A-4147-A177-3AD203B41FA5}">
                      <a16:colId xmlns:a16="http://schemas.microsoft.com/office/drawing/2014/main" val="309228094"/>
                    </a:ext>
                  </a:extLst>
                </a:gridCol>
              </a:tblGrid>
              <a:tr h="995080">
                <a:tc>
                  <a:txBody>
                    <a:bodyPr/>
                    <a:lstStyle/>
                    <a:p>
                      <a:pPr>
                        <a:lnSpc>
                          <a:spcPct val="115000"/>
                        </a:lnSpc>
                        <a:spcAft>
                          <a:spcPts val="0"/>
                        </a:spcAft>
                      </a:pPr>
                      <a:r>
                        <a:rPr lang="mk-MK" sz="1000" dirty="0">
                          <a:effectLst/>
                          <a:latin typeface="Palatino Linotype" panose="02040502050505030304" pitchFamily="18" charset="0"/>
                        </a:rPr>
                        <a:t>Крај на Ноември</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1">
                        <a:lumMod val="75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Споделување </a:t>
                      </a:r>
                      <a:r>
                        <a:rPr lang="mk-MK" sz="1000" dirty="0">
                          <a:effectLst/>
                          <a:latin typeface="Palatino Linotype" panose="02040502050505030304" pitchFamily="18" charset="0"/>
                        </a:rPr>
                        <a:t>на Предлог-буџетот со јавноста. Се води јавна расправа од Советот на општината, НВО, Здруженија на граѓани, Месни заедници и заинтересирани граѓани и доколку има издржана сугестија истата се имплементира пред доставување на Предлог-буџетот до Советот</a:t>
                      </a:r>
                    </a:p>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1">
                        <a:lumMod val="75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Одделение </a:t>
                      </a:r>
                      <a:r>
                        <a:rPr lang="mk-MK" sz="1000" dirty="0">
                          <a:effectLst/>
                          <a:latin typeface="Palatino Linotype" panose="02040502050505030304" pitchFamily="18" charset="0"/>
                        </a:rPr>
                        <a:t>за финансиски прашања</a:t>
                      </a:r>
                    </a:p>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Градоначалник</a:t>
                      </a:r>
                      <a:endParaRPr lang="mk-MK" sz="1000" dirty="0">
                        <a:effectLst/>
                        <a:latin typeface="Palatino Linotype" panose="02040502050505030304" pitchFamily="18" charset="0"/>
                      </a:endParaRPr>
                    </a:p>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Совет </a:t>
                      </a:r>
                      <a:r>
                        <a:rPr lang="mk-MK" sz="1000" dirty="0">
                          <a:effectLst/>
                          <a:latin typeface="Palatino Linotype" panose="02040502050505030304" pitchFamily="18" charset="0"/>
                        </a:rPr>
                        <a:t>на општина</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Јавна расправа</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1">
                        <a:lumMod val="75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1">
                        <a:lumMod val="75000"/>
                      </a:schemeClr>
                    </a:solidFill>
                  </a:tcPr>
                </a:tc>
                <a:extLst>
                  <a:ext uri="{0D108BD9-81ED-4DB2-BD59-A6C34878D82A}">
                    <a16:rowId xmlns:a16="http://schemas.microsoft.com/office/drawing/2014/main" val="4129911932"/>
                  </a:ext>
                </a:extLst>
              </a:tr>
              <a:tr h="495142">
                <a:tc>
                  <a:txBody>
                    <a:bodyPr/>
                    <a:lstStyle/>
                    <a:p>
                      <a:pPr>
                        <a:lnSpc>
                          <a:spcPct val="115000"/>
                        </a:lnSpc>
                        <a:spcAft>
                          <a:spcPts val="0"/>
                        </a:spcAft>
                      </a:pPr>
                      <a:r>
                        <a:rPr lang="mk-MK" sz="1000" dirty="0">
                          <a:effectLst/>
                          <a:latin typeface="Palatino Linotype" panose="02040502050505030304" pitchFamily="18" charset="0"/>
                        </a:rPr>
                        <a:t>Декември</a:t>
                      </a:r>
                    </a:p>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bg2">
                        <a:lumMod val="40000"/>
                        <a:lumOff val="6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Градоначалникот </a:t>
                      </a:r>
                      <a:r>
                        <a:rPr lang="mk-MK" sz="1000" dirty="0">
                          <a:effectLst/>
                          <a:latin typeface="Palatino Linotype" panose="02040502050505030304" pitchFamily="18" charset="0"/>
                        </a:rPr>
                        <a:t>го доставува конечниот Предлог-Буџет до </a:t>
                      </a:r>
                      <a:r>
                        <a:rPr lang="mk-MK" sz="1000" dirty="0" smtClean="0">
                          <a:effectLst/>
                          <a:latin typeface="Palatino Linotype" panose="02040502050505030304" pitchFamily="18" charset="0"/>
                        </a:rPr>
                        <a:t>Советот</a:t>
                      </a:r>
                      <a:endParaRPr lang="mk-MK" sz="1000" dirty="0">
                        <a:effectLst/>
                        <a:latin typeface="Palatino Linotype" panose="02040502050505030304" pitchFamily="18" charset="0"/>
                      </a:endParaRPr>
                    </a:p>
                  </a:txBody>
                  <a:tcPr marL="23834" marR="23834" marT="0" marB="0">
                    <a:solidFill>
                      <a:schemeClr val="bg2">
                        <a:lumMod val="40000"/>
                        <a:lumOff val="60000"/>
                      </a:schemeClr>
                    </a:solidFill>
                  </a:tcPr>
                </a:tc>
                <a:tc>
                  <a:txBody>
                    <a:bodyPr/>
                    <a:lstStyle/>
                    <a:p>
                      <a:pPr>
                        <a:lnSpc>
                          <a:spcPct val="115000"/>
                        </a:lnSpc>
                        <a:spcAft>
                          <a:spcPts val="0"/>
                        </a:spcAft>
                      </a:pPr>
                      <a:r>
                        <a:rPr lang="mk-MK" sz="1000">
                          <a:effectLst/>
                          <a:latin typeface="Palatino Linotype" panose="02040502050505030304" pitchFamily="18" charset="0"/>
                        </a:rPr>
                        <a:t> </a:t>
                      </a:r>
                    </a:p>
                    <a:p>
                      <a:pPr>
                        <a:lnSpc>
                          <a:spcPct val="115000"/>
                        </a:lnSpc>
                        <a:spcAft>
                          <a:spcPts val="0"/>
                        </a:spcAft>
                      </a:pPr>
                      <a:r>
                        <a:rPr lang="mk-MK" sz="1000">
                          <a:effectLst/>
                          <a:latin typeface="Palatino Linotype" panose="02040502050505030304" pitchFamily="18" charset="0"/>
                        </a:rPr>
                        <a:t> </a:t>
                      </a:r>
                    </a:p>
                    <a:p>
                      <a:pPr>
                        <a:lnSpc>
                          <a:spcPct val="115000"/>
                        </a:lnSpc>
                        <a:spcAft>
                          <a:spcPts val="0"/>
                        </a:spcAft>
                      </a:pPr>
                      <a:r>
                        <a:rPr lang="mk-MK" sz="1000">
                          <a:effectLst/>
                          <a:latin typeface="Palatino Linotype" panose="02040502050505030304" pitchFamily="18" charset="0"/>
                        </a:rPr>
                        <a:t>Градоначалник</a:t>
                      </a:r>
                      <a:endParaRPr lang="mk-M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bg2">
                        <a:lumMod val="40000"/>
                        <a:lumOff val="6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bg2">
                        <a:lumMod val="40000"/>
                        <a:lumOff val="60000"/>
                      </a:schemeClr>
                    </a:solidFill>
                  </a:tcPr>
                </a:tc>
                <a:extLst>
                  <a:ext uri="{0D108BD9-81ED-4DB2-BD59-A6C34878D82A}">
                    <a16:rowId xmlns:a16="http://schemas.microsoft.com/office/drawing/2014/main" val="660339582"/>
                  </a:ext>
                </a:extLst>
              </a:tr>
              <a:tr h="495142">
                <a:tc>
                  <a:txBody>
                    <a:bodyPr/>
                    <a:lstStyle/>
                    <a:p>
                      <a:pPr>
                        <a:lnSpc>
                          <a:spcPct val="115000"/>
                        </a:lnSpc>
                        <a:spcAft>
                          <a:spcPts val="0"/>
                        </a:spcAft>
                      </a:pPr>
                      <a:r>
                        <a:rPr lang="mk-MK" sz="1000" dirty="0">
                          <a:effectLst/>
                          <a:latin typeface="Palatino Linotype" panose="02040502050505030304" pitchFamily="18" charset="0"/>
                        </a:rPr>
                        <a:t>Декември</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2">
                        <a:lumMod val="9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Телата </a:t>
                      </a:r>
                      <a:r>
                        <a:rPr lang="mk-MK" sz="1000" dirty="0">
                          <a:effectLst/>
                          <a:latin typeface="Palatino Linotype" panose="02040502050505030304" pitchFamily="18" charset="0"/>
                        </a:rPr>
                        <a:t>на Советот на општината водат расправа по доставениот Предлог-Буџет</a:t>
                      </a:r>
                    </a:p>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2">
                        <a:lumMod val="90000"/>
                      </a:schemeClr>
                    </a:solidFill>
                  </a:tcPr>
                </a:tc>
                <a:tc>
                  <a:txBody>
                    <a:bodyPr/>
                    <a:lstStyle/>
                    <a:p>
                      <a:pPr>
                        <a:lnSpc>
                          <a:spcPct val="115000"/>
                        </a:lnSpc>
                        <a:spcAft>
                          <a:spcPts val="0"/>
                        </a:spcAft>
                      </a:pPr>
                      <a:r>
                        <a:rPr lang="mk-MK" sz="1000">
                          <a:effectLst/>
                          <a:latin typeface="Palatino Linotype" panose="02040502050505030304" pitchFamily="18" charset="0"/>
                        </a:rPr>
                        <a:t> </a:t>
                      </a:r>
                    </a:p>
                    <a:p>
                      <a:pPr>
                        <a:lnSpc>
                          <a:spcPct val="115000"/>
                        </a:lnSpc>
                        <a:spcAft>
                          <a:spcPts val="0"/>
                        </a:spcAft>
                      </a:pPr>
                      <a:r>
                        <a:rPr lang="mk-MK" sz="1000">
                          <a:effectLst/>
                          <a:latin typeface="Palatino Linotype" panose="02040502050505030304" pitchFamily="18" charset="0"/>
                        </a:rPr>
                        <a:t>Комисија за финансирање и буџет</a:t>
                      </a:r>
                      <a:endParaRPr lang="mk-M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2">
                        <a:lumMod val="9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tx2">
                        <a:lumMod val="90000"/>
                      </a:schemeClr>
                    </a:solidFill>
                  </a:tcPr>
                </a:tc>
                <a:extLst>
                  <a:ext uri="{0D108BD9-81ED-4DB2-BD59-A6C34878D82A}">
                    <a16:rowId xmlns:a16="http://schemas.microsoft.com/office/drawing/2014/main" val="1456983987"/>
                  </a:ext>
                </a:extLst>
              </a:tr>
              <a:tr h="1483738">
                <a:tc>
                  <a:txBody>
                    <a:bodyPr/>
                    <a:lstStyle/>
                    <a:p>
                      <a:pPr>
                        <a:lnSpc>
                          <a:spcPct val="115000"/>
                        </a:lnSpc>
                        <a:spcAft>
                          <a:spcPts val="0"/>
                        </a:spcAft>
                      </a:pPr>
                      <a:r>
                        <a:rPr lang="mk-MK" sz="1000" dirty="0">
                          <a:effectLst/>
                          <a:latin typeface="Palatino Linotype" panose="02040502050505030304" pitchFamily="18" charset="0"/>
                        </a:rPr>
                        <a:t>Крај на декември</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accent4">
                        <a:lumMod val="20000"/>
                        <a:lumOff val="8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r>
                        <a:rPr lang="mk-MK" sz="1000" dirty="0" smtClean="0">
                          <a:effectLst/>
                          <a:latin typeface="Palatino Linotype" panose="02040502050505030304" pitchFamily="18" charset="0"/>
                        </a:rPr>
                        <a:t>Седница </a:t>
                      </a:r>
                      <a:r>
                        <a:rPr lang="mk-MK" sz="1000" dirty="0">
                          <a:effectLst/>
                          <a:latin typeface="Palatino Linotype" panose="02040502050505030304" pitchFamily="18" charset="0"/>
                        </a:rPr>
                        <a:t>на Советот на општината за донесување на:</a:t>
                      </a:r>
                    </a:p>
                    <a:p>
                      <a:pPr marL="342900" lvl="0" indent="-342900">
                        <a:lnSpc>
                          <a:spcPct val="115000"/>
                        </a:lnSpc>
                        <a:spcAft>
                          <a:spcPts val="0"/>
                        </a:spcAft>
                        <a:buFont typeface="Calibri" panose="020F0502020204030204" pitchFamily="34" charset="0"/>
                        <a:buChar char="-"/>
                      </a:pPr>
                      <a:r>
                        <a:rPr lang="mk-MK" sz="1000" dirty="0">
                          <a:effectLst/>
                          <a:latin typeface="Palatino Linotype" panose="02040502050505030304" pitchFamily="18" charset="0"/>
                        </a:rPr>
                        <a:t>Буџетот за наредната буџетска година</a:t>
                      </a:r>
                    </a:p>
                    <a:p>
                      <a:pPr marL="342900" lvl="0" indent="-342900">
                        <a:lnSpc>
                          <a:spcPct val="115000"/>
                        </a:lnSpc>
                        <a:spcAft>
                          <a:spcPts val="0"/>
                        </a:spcAft>
                        <a:buFont typeface="Calibri" panose="020F0502020204030204" pitchFamily="34" charset="0"/>
                        <a:buChar char="-"/>
                      </a:pPr>
                      <a:r>
                        <a:rPr lang="mk-MK" sz="1000" dirty="0">
                          <a:effectLst/>
                          <a:latin typeface="Palatino Linotype" panose="02040502050505030304" pitchFamily="18" charset="0"/>
                        </a:rPr>
                        <a:t>Одлука за извршување на Буџетот</a:t>
                      </a:r>
                    </a:p>
                    <a:p>
                      <a:pPr marL="342900" lvl="0" indent="-342900">
                        <a:lnSpc>
                          <a:spcPct val="115000"/>
                        </a:lnSpc>
                        <a:spcAft>
                          <a:spcPts val="0"/>
                        </a:spcAft>
                        <a:buFont typeface="Calibri" panose="020F0502020204030204" pitchFamily="34" charset="0"/>
                        <a:buChar char="-"/>
                      </a:pPr>
                      <a:r>
                        <a:rPr lang="mk-MK" sz="1000" dirty="0">
                          <a:effectLst/>
                          <a:latin typeface="Palatino Linotype" panose="02040502050505030304" pitchFamily="18" charset="0"/>
                        </a:rPr>
                        <a:t>Буџетски календар</a:t>
                      </a:r>
                    </a:p>
                    <a:p>
                      <a:pPr marL="342900" lvl="0" indent="-342900">
                        <a:lnSpc>
                          <a:spcPct val="115000"/>
                        </a:lnSpc>
                        <a:spcAft>
                          <a:spcPts val="0"/>
                        </a:spcAft>
                        <a:buFont typeface="Calibri" panose="020F0502020204030204" pitchFamily="34" charset="0"/>
                        <a:buChar char="-"/>
                      </a:pPr>
                      <a:r>
                        <a:rPr lang="mk-MK" sz="1000" dirty="0">
                          <a:effectLst/>
                          <a:latin typeface="Palatino Linotype" panose="02040502050505030304" pitchFamily="18" charset="0"/>
                        </a:rPr>
                        <a:t>Одлука за времено финансирање, согласно Законот за финасирање на ЕЛС, доколку Советот не го усвои Предлог-Буџетот</a:t>
                      </a:r>
                    </a:p>
                    <a:p>
                      <a:pPr marL="266700">
                        <a:lnSpc>
                          <a:spcPct val="115000"/>
                        </a:lnSpc>
                        <a:spcAft>
                          <a:spcPts val="0"/>
                        </a:spcAft>
                      </a:pPr>
                      <a:r>
                        <a:rPr lang="mk-MK" sz="1000" dirty="0">
                          <a:effectLst/>
                          <a:latin typeface="Palatino Linotype" panose="02040502050505030304" pitchFamily="18" charset="0"/>
                        </a:rPr>
                        <a:t> </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accent4">
                        <a:lumMod val="20000"/>
                        <a:lumOff val="8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Совет на општина</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accent4">
                        <a:lumMod val="20000"/>
                        <a:lumOff val="80000"/>
                      </a:schemeClr>
                    </a:solidFill>
                  </a:tcPr>
                </a:tc>
                <a:tc>
                  <a:txBody>
                    <a:bodyPr/>
                    <a:lstStyle/>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 </a:t>
                      </a:r>
                    </a:p>
                    <a:p>
                      <a:pPr>
                        <a:lnSpc>
                          <a:spcPct val="115000"/>
                        </a:lnSpc>
                        <a:spcAft>
                          <a:spcPts val="0"/>
                        </a:spcAft>
                      </a:pPr>
                      <a:r>
                        <a:rPr lang="mk-MK" sz="1000" dirty="0">
                          <a:effectLst/>
                          <a:latin typeface="Palatino Linotype" panose="02040502050505030304" pitchFamily="18" charset="0"/>
                        </a:rPr>
                        <a:t>Закон за финансирање на ЕЛС</a:t>
                      </a:r>
                      <a:endParaRPr lang="mk-M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23834" marR="23834" marT="0" marB="0">
                    <a:solidFill>
                      <a:schemeClr val="accent4">
                        <a:lumMod val="20000"/>
                        <a:lumOff val="80000"/>
                      </a:schemeClr>
                    </a:solidFill>
                  </a:tcPr>
                </a:tc>
                <a:extLst>
                  <a:ext uri="{0D108BD9-81ED-4DB2-BD59-A6C34878D82A}">
                    <a16:rowId xmlns:a16="http://schemas.microsoft.com/office/drawing/2014/main" val="1739044445"/>
                  </a:ext>
                </a:extLst>
              </a:tr>
            </a:tbl>
          </a:graphicData>
        </a:graphic>
      </p:graphicFrame>
    </p:spTree>
    <p:extLst>
      <p:ext uri="{BB962C8B-B14F-4D97-AF65-F5344CB8AC3E}">
        <p14:creationId xmlns:p14="http://schemas.microsoft.com/office/powerpoint/2010/main" val="322451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6" name="Google Shape;816;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815" name="Google Shape;815;p20"/>
          <p:cNvSpPr txBox="1">
            <a:spLocks noGrp="1"/>
          </p:cNvSpPr>
          <p:nvPr>
            <p:ph type="body" idx="1"/>
          </p:nvPr>
        </p:nvSpPr>
        <p:spPr>
          <a:xfrm>
            <a:off x="160512" y="535925"/>
            <a:ext cx="8764032" cy="2987563"/>
          </a:xfrm>
          <a:prstGeom prst="rect">
            <a:avLst/>
          </a:prstGeom>
        </p:spPr>
        <p:txBody>
          <a:bodyPr spcFirstLastPara="1" wrap="square" lIns="91425" tIns="91425" rIns="91425" bIns="91425" numCol="2" anchor="t" anchorCtr="0">
            <a:noAutofit/>
          </a:bodyPr>
          <a:lstStyle/>
          <a:p>
            <a:pPr lvl="0"/>
            <a:r>
              <a:rPr lang="ru-RU" sz="1400" dirty="0">
                <a:latin typeface="Candara" panose="020E0502030303020204" pitchFamily="34" charset="0"/>
              </a:rPr>
              <a:t>Приходите на буџетот на локалната самоуправа се обезбедуваат од: </a:t>
            </a:r>
          </a:p>
          <a:p>
            <a:pPr lvl="0"/>
            <a:r>
              <a:rPr lang="ru-RU" sz="1400" dirty="0">
                <a:latin typeface="Candara" panose="020E0502030303020204" pitchFamily="34" charset="0"/>
              </a:rPr>
              <a:t>Сопствени извори;</a:t>
            </a:r>
          </a:p>
          <a:p>
            <a:pPr lvl="0"/>
            <a:r>
              <a:rPr lang="ru-RU" sz="1400" dirty="0">
                <a:latin typeface="Candara" panose="020E0502030303020204" pitchFamily="34" charset="0"/>
              </a:rPr>
              <a:t>Дотации од средствата од буџетот на Република </a:t>
            </a:r>
            <a:r>
              <a:rPr lang="ru-RU" sz="1400" dirty="0" smtClean="0">
                <a:latin typeface="Candara" panose="020E0502030303020204" pitchFamily="34" charset="0"/>
              </a:rPr>
              <a:t>Северна Македонија </a:t>
            </a:r>
            <a:r>
              <a:rPr lang="ru-RU" sz="1400" dirty="0">
                <a:latin typeface="Candara" panose="020E0502030303020204" pitchFamily="34" charset="0"/>
              </a:rPr>
              <a:t>и од буџетските фондови;</a:t>
            </a:r>
          </a:p>
          <a:p>
            <a:pPr lvl="0"/>
            <a:r>
              <a:rPr lang="ru-RU" sz="1400" dirty="0">
                <a:latin typeface="Candara" panose="020E0502030303020204" pitchFamily="34" charset="0"/>
              </a:rPr>
              <a:t>Донации примени од земјата и од странство и</a:t>
            </a:r>
          </a:p>
          <a:p>
            <a:pPr lvl="0"/>
            <a:r>
              <a:rPr lang="ru-RU" sz="1400" dirty="0">
                <a:latin typeface="Candara" panose="020E0502030303020204" pitchFamily="34" charset="0"/>
              </a:rPr>
              <a:t>По основ на земање на заеми од Буџетот на Република </a:t>
            </a:r>
            <a:r>
              <a:rPr lang="ru-RU" sz="1400" dirty="0" smtClean="0">
                <a:latin typeface="Candara" panose="020E0502030303020204" pitchFamily="34" charset="0"/>
              </a:rPr>
              <a:t>Северна Македонија</a:t>
            </a:r>
            <a:r>
              <a:rPr lang="ru-RU" sz="1400" dirty="0">
                <a:latin typeface="Candara" panose="020E0502030303020204" pitchFamily="34" charset="0"/>
              </a:rPr>
              <a:t>, како и од странство со претходна согласност на владата на Република </a:t>
            </a:r>
            <a:r>
              <a:rPr lang="ru-RU" sz="1400" dirty="0" smtClean="0">
                <a:latin typeface="Candara" panose="020E0502030303020204" pitchFamily="34" charset="0"/>
              </a:rPr>
              <a:t>Северна Македонија</a:t>
            </a:r>
          </a:p>
          <a:p>
            <a:pPr lvl="0"/>
            <a:endParaRPr lang="ru-RU" sz="2000" b="1" dirty="0" smtClean="0">
              <a:solidFill>
                <a:schemeClr val="accent3">
                  <a:lumMod val="60000"/>
                  <a:lumOff val="40000"/>
                </a:schemeClr>
              </a:solidFill>
              <a:latin typeface="Candara" panose="020E0502030303020204" pitchFamily="34" charset="0"/>
            </a:endParaRPr>
          </a:p>
          <a:p>
            <a:pPr marL="76200" lvl="0" indent="0">
              <a:buNone/>
            </a:pPr>
            <a:r>
              <a:rPr lang="ru-RU" sz="2000" b="1" dirty="0" smtClean="0">
                <a:solidFill>
                  <a:schemeClr val="accent3">
                    <a:lumMod val="60000"/>
                    <a:lumOff val="40000"/>
                  </a:schemeClr>
                </a:solidFill>
                <a:latin typeface="Candara" panose="020E0502030303020204" pitchFamily="34" charset="0"/>
              </a:rPr>
              <a:t>Приходи </a:t>
            </a:r>
            <a:r>
              <a:rPr lang="ru-RU" sz="2000" b="1" dirty="0">
                <a:solidFill>
                  <a:schemeClr val="accent3">
                    <a:lumMod val="60000"/>
                    <a:lumOff val="40000"/>
                  </a:schemeClr>
                </a:solidFill>
                <a:latin typeface="Candara" panose="020E0502030303020204" pitchFamily="34" charset="0"/>
              </a:rPr>
              <a:t>од сопствени извори</a:t>
            </a:r>
            <a:endParaRPr lang="ru-RU" sz="2000" b="1" dirty="0" smtClean="0">
              <a:solidFill>
                <a:schemeClr val="accent3">
                  <a:lumMod val="60000"/>
                  <a:lumOff val="40000"/>
                </a:schemeClr>
              </a:solidFill>
              <a:latin typeface="Candara" panose="020E0502030303020204" pitchFamily="34" charset="0"/>
            </a:endParaRPr>
          </a:p>
          <a:p>
            <a:pPr lvl="0" algn="ctr">
              <a:buFont typeface="Wingdings" panose="05000000000000000000" pitchFamily="2" charset="2"/>
              <a:buChar char="§"/>
            </a:pPr>
            <a:r>
              <a:rPr lang="ru-RU" sz="1400" dirty="0">
                <a:latin typeface="Candara" panose="020E0502030303020204" pitchFamily="34" charset="0"/>
              </a:rPr>
              <a:t>Локални даноци;</a:t>
            </a:r>
          </a:p>
          <a:p>
            <a:pPr lvl="0" algn="ctr">
              <a:buFont typeface="Wingdings" panose="05000000000000000000" pitchFamily="2" charset="2"/>
              <a:buChar char="§"/>
            </a:pPr>
            <a:r>
              <a:rPr lang="ru-RU" sz="1400" dirty="0">
                <a:latin typeface="Candara" panose="020E0502030303020204" pitchFamily="34" charset="0"/>
              </a:rPr>
              <a:t>Локални такси;</a:t>
            </a:r>
          </a:p>
          <a:p>
            <a:pPr lvl="0" algn="ctr">
              <a:buFont typeface="Wingdings" panose="05000000000000000000" pitchFamily="2" charset="2"/>
              <a:buChar char="§"/>
            </a:pPr>
            <a:r>
              <a:rPr lang="ru-RU" sz="1400" dirty="0">
                <a:latin typeface="Candara" panose="020E0502030303020204" pitchFamily="34" charset="0"/>
              </a:rPr>
              <a:t>Локални надоместоци;</a:t>
            </a:r>
          </a:p>
          <a:p>
            <a:pPr lvl="0" algn="ctr">
              <a:buFont typeface="Wingdings" panose="05000000000000000000" pitchFamily="2" charset="2"/>
              <a:buChar char="§"/>
            </a:pPr>
            <a:r>
              <a:rPr lang="ru-RU" sz="1400" dirty="0">
                <a:latin typeface="Candara" panose="020E0502030303020204" pitchFamily="34" charset="0"/>
              </a:rPr>
              <a:t>Приходи од сопственост;</a:t>
            </a:r>
          </a:p>
          <a:p>
            <a:pPr lvl="0" algn="ctr">
              <a:buFont typeface="Wingdings" panose="05000000000000000000" pitchFamily="2" charset="2"/>
              <a:buChar char="§"/>
            </a:pPr>
            <a:r>
              <a:rPr lang="ru-RU" sz="1400" dirty="0">
                <a:latin typeface="Candara" panose="020E0502030303020204" pitchFamily="34" charset="0"/>
              </a:rPr>
              <a:t>Приходи од донации;</a:t>
            </a:r>
          </a:p>
          <a:p>
            <a:pPr lvl="0" algn="ctr">
              <a:buFont typeface="Wingdings" panose="05000000000000000000" pitchFamily="2" charset="2"/>
              <a:buChar char="§"/>
            </a:pPr>
            <a:r>
              <a:rPr lang="ru-RU" sz="1400" dirty="0">
                <a:latin typeface="Candara" panose="020E0502030303020204" pitchFamily="34" charset="0"/>
              </a:rPr>
              <a:t>Приходи од парични казни;</a:t>
            </a:r>
          </a:p>
          <a:p>
            <a:pPr lvl="0" algn="ctr">
              <a:buFont typeface="Wingdings" panose="05000000000000000000" pitchFamily="2" charset="2"/>
              <a:buChar char="§"/>
            </a:pPr>
            <a:r>
              <a:rPr lang="ru-RU" sz="1400" dirty="0">
                <a:latin typeface="Candara" panose="020E0502030303020204" pitchFamily="34" charset="0"/>
              </a:rPr>
              <a:t>Приходи кои се остваруваат  од персонален   данок од доход и</a:t>
            </a:r>
          </a:p>
          <a:p>
            <a:pPr lvl="0" algn="ctr">
              <a:buFont typeface="Wingdings" panose="05000000000000000000" pitchFamily="2" charset="2"/>
              <a:buChar char="§"/>
            </a:pPr>
            <a:r>
              <a:rPr lang="ru-RU" sz="1400" dirty="0">
                <a:latin typeface="Candara" panose="020E0502030303020204" pitchFamily="34" charset="0"/>
              </a:rPr>
              <a:t>Приходи од самопридонес.</a:t>
            </a:r>
          </a:p>
          <a:p>
            <a:pPr marL="76200" lvl="0" indent="0">
              <a:buNone/>
            </a:pPr>
            <a:endParaRPr lang="ru-RU" sz="1400" dirty="0">
              <a:latin typeface="Candara" panose="020E0502030303020204" pitchFamily="34" charset="0"/>
            </a:endParaRPr>
          </a:p>
        </p:txBody>
      </p:sp>
      <p:sp>
        <p:nvSpPr>
          <p:cNvPr id="5" name="Google Shape;784;p16"/>
          <p:cNvSpPr txBox="1">
            <a:spLocks/>
          </p:cNvSpPr>
          <p:nvPr/>
        </p:nvSpPr>
        <p:spPr>
          <a:xfrm>
            <a:off x="546624" y="157409"/>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Clr>
                <a:schemeClr val="accent6">
                  <a:lumMod val="60000"/>
                  <a:lumOff val="40000"/>
                </a:schemeClr>
              </a:buClr>
              <a:buSzPct val="100000"/>
              <a:buFont typeface="Wingdings" panose="05000000000000000000" pitchFamily="2" charset="2"/>
              <a:buChar char="ü"/>
            </a:pPr>
            <a:r>
              <a:rPr lang="mk-MK" sz="2800" dirty="0" smtClean="0">
                <a:solidFill>
                  <a:schemeClr val="bg1">
                    <a:lumMod val="75000"/>
                    <a:lumOff val="25000"/>
                  </a:schemeClr>
                </a:solidFill>
                <a:latin typeface="Candara" panose="020E0502030303020204" pitchFamily="34" charset="0"/>
              </a:rPr>
              <a:t> </a:t>
            </a:r>
            <a:r>
              <a:rPr lang="mk-MK" sz="2800" b="1" dirty="0" smtClean="0">
                <a:solidFill>
                  <a:schemeClr val="bg1">
                    <a:lumMod val="85000"/>
                    <a:lumOff val="15000"/>
                  </a:schemeClr>
                </a:solidFill>
                <a:latin typeface="Candara" panose="020E0502030303020204" pitchFamily="34" charset="0"/>
              </a:rPr>
              <a:t>Буџетски приходи</a:t>
            </a:r>
            <a:endParaRPr lang="mk-MK" sz="2800" b="1" dirty="0">
              <a:solidFill>
                <a:schemeClr val="bg1">
                  <a:lumMod val="85000"/>
                  <a:lumOff val="15000"/>
                </a:schemeClr>
              </a:solidFill>
              <a:latin typeface="Candara" panose="020E0502030303020204" pitchFamily="34" charset="0"/>
            </a:endParaRPr>
          </a:p>
        </p:txBody>
      </p:sp>
      <p:sp>
        <p:nvSpPr>
          <p:cNvPr id="4" name="Rectangle 3"/>
          <p:cNvSpPr/>
          <p:nvPr/>
        </p:nvSpPr>
        <p:spPr>
          <a:xfrm>
            <a:off x="546624" y="3261878"/>
            <a:ext cx="3769344" cy="523220"/>
          </a:xfrm>
          <a:prstGeom prst="rect">
            <a:avLst/>
          </a:prstGeom>
        </p:spPr>
        <p:txBody>
          <a:bodyPr wrap="square">
            <a:spAutoFit/>
          </a:bodyPr>
          <a:lstStyle/>
          <a:p>
            <a:pPr marL="457200" lvl="0" indent="-457200">
              <a:buClr>
                <a:schemeClr val="accent6">
                  <a:lumMod val="60000"/>
                  <a:lumOff val="40000"/>
                </a:schemeClr>
              </a:buClr>
              <a:buSzPct val="100000"/>
              <a:buFont typeface="Wingdings" panose="05000000000000000000" pitchFamily="2" charset="2"/>
              <a:buChar char="ü"/>
            </a:pPr>
            <a:r>
              <a:rPr lang="mk-MK" sz="2800" dirty="0">
                <a:solidFill>
                  <a:schemeClr val="accent6">
                    <a:lumMod val="60000"/>
                    <a:lumOff val="40000"/>
                  </a:schemeClr>
                </a:solidFill>
                <a:latin typeface="Candara" panose="020E0502030303020204" pitchFamily="34" charset="0"/>
              </a:rPr>
              <a:t> </a:t>
            </a:r>
            <a:r>
              <a:rPr lang="mk-MK" sz="2800" b="1" dirty="0">
                <a:solidFill>
                  <a:schemeClr val="bg1">
                    <a:lumMod val="85000"/>
                    <a:lumOff val="15000"/>
                  </a:schemeClr>
                </a:solidFill>
                <a:latin typeface="Candara" panose="020E0502030303020204" pitchFamily="34" charset="0"/>
              </a:rPr>
              <a:t>Буџетски </a:t>
            </a:r>
            <a:r>
              <a:rPr lang="mk-MK" sz="2800" b="1" dirty="0" smtClean="0">
                <a:solidFill>
                  <a:schemeClr val="bg1">
                    <a:lumMod val="85000"/>
                    <a:lumOff val="15000"/>
                  </a:schemeClr>
                </a:solidFill>
                <a:latin typeface="Candara" panose="020E0502030303020204" pitchFamily="34" charset="0"/>
              </a:rPr>
              <a:t>расходи</a:t>
            </a:r>
            <a:endParaRPr lang="mk-MK" sz="2800" b="1" dirty="0">
              <a:solidFill>
                <a:schemeClr val="bg1">
                  <a:lumMod val="85000"/>
                  <a:lumOff val="15000"/>
                </a:schemeClr>
              </a:solidFill>
              <a:latin typeface="Candara" panose="020E0502030303020204" pitchFamily="34" charset="0"/>
            </a:endParaRPr>
          </a:p>
        </p:txBody>
      </p:sp>
      <p:sp>
        <p:nvSpPr>
          <p:cNvPr id="6" name="Rectangle 5"/>
          <p:cNvSpPr/>
          <p:nvPr/>
        </p:nvSpPr>
        <p:spPr>
          <a:xfrm>
            <a:off x="329184" y="3785098"/>
            <a:ext cx="8257391" cy="1261884"/>
          </a:xfrm>
          <a:prstGeom prst="rect">
            <a:avLst/>
          </a:prstGeom>
        </p:spPr>
        <p:txBody>
          <a:bodyPr wrap="square">
            <a:spAutoFit/>
          </a:bodyPr>
          <a:lstStyle/>
          <a:p>
            <a:pPr>
              <a:defRPr/>
            </a:pPr>
            <a:r>
              <a:rPr lang="mk-MK" dirty="0">
                <a:solidFill>
                  <a:schemeClr val="bg1"/>
                </a:solidFill>
                <a:latin typeface="Candara" panose="020E0502030303020204" pitchFamily="34" charset="0"/>
              </a:rPr>
              <a:t> </a:t>
            </a:r>
            <a:r>
              <a:rPr lang="mk-MK" sz="2000" b="1" dirty="0">
                <a:solidFill>
                  <a:schemeClr val="accent3">
                    <a:lumMod val="60000"/>
                    <a:lumOff val="40000"/>
                  </a:schemeClr>
                </a:solidFill>
                <a:latin typeface="Candara" panose="020E0502030303020204" pitchFamily="34" charset="0"/>
              </a:rPr>
              <a:t>Расходите на буџетот на локалната самоуправа се состојат од</a:t>
            </a:r>
            <a:r>
              <a:rPr lang="en-US" sz="2000" b="1" dirty="0">
                <a:solidFill>
                  <a:schemeClr val="accent3">
                    <a:lumMod val="60000"/>
                    <a:lumOff val="40000"/>
                  </a:schemeClr>
                </a:solidFill>
                <a:latin typeface="Candara" panose="020E0502030303020204" pitchFamily="34" charset="0"/>
              </a:rPr>
              <a:t>:</a:t>
            </a:r>
            <a:endParaRPr lang="mk-MK" sz="2000" b="1" dirty="0">
              <a:solidFill>
                <a:schemeClr val="accent3">
                  <a:lumMod val="60000"/>
                  <a:lumOff val="40000"/>
                </a:schemeClr>
              </a:solidFill>
              <a:latin typeface="Candara" panose="020E0502030303020204" pitchFamily="34" charset="0"/>
            </a:endParaRP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Тековни трошоци (плати и надоместоци, трошоци за набавка на стоки и услуги, тековни трансфери и каматни плаќања)</a:t>
            </a: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Капитални трошоци (купување на капитални средства и капитални трансфери)</a:t>
            </a:r>
          </a:p>
          <a:p>
            <a:pPr marL="457200" indent="-457200">
              <a:buClr>
                <a:schemeClr val="bg1"/>
              </a:buClr>
              <a:buFont typeface="Wingdings" panose="05000000000000000000" pitchFamily="2" charset="2"/>
              <a:buChar char="§"/>
              <a:defRPr/>
            </a:pPr>
            <a:r>
              <a:rPr lang="mk-MK" dirty="0">
                <a:solidFill>
                  <a:schemeClr val="bg1"/>
                </a:solidFill>
                <a:latin typeface="Candara" panose="020E0502030303020204" pitchFamily="34" charset="0"/>
              </a:rPr>
              <a:t>Отплата на главнина за земени заеми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821" name="Google Shape;821;p21"/>
          <p:cNvSpPr txBox="1">
            <a:spLocks noGrp="1"/>
          </p:cNvSpPr>
          <p:nvPr>
            <p:ph type="ctrTitle" idx="4294967295"/>
          </p:nvPr>
        </p:nvSpPr>
        <p:spPr>
          <a:xfrm>
            <a:off x="768350" y="261938"/>
            <a:ext cx="8375650" cy="823912"/>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800" dirty="0" smtClean="0">
                <a:latin typeface="Candara" panose="020E0502030303020204" pitchFamily="34" charset="0"/>
              </a:rPr>
              <a:t>Буџет на Општина Берово за 202</a:t>
            </a:r>
            <a:r>
              <a:rPr lang="mk-MK" sz="2800" dirty="0">
                <a:latin typeface="Candara" panose="020E0502030303020204" pitchFamily="34" charset="0"/>
              </a:rPr>
              <a:t>3</a:t>
            </a:r>
            <a:r>
              <a:rPr lang="mk-MK" sz="2800" dirty="0" smtClean="0">
                <a:latin typeface="Candara" panose="020E0502030303020204" pitchFamily="34" charset="0"/>
              </a:rPr>
              <a:t> година</a:t>
            </a:r>
            <a:endParaRPr sz="2800" dirty="0">
              <a:latin typeface="Candara" panose="020E0502030303020204" pitchFamily="34" charset="0"/>
            </a:endParaRPr>
          </a:p>
        </p:txBody>
      </p:sp>
      <p:graphicFrame>
        <p:nvGraphicFramePr>
          <p:cNvPr id="6" name="Chart 5"/>
          <p:cNvGraphicFramePr/>
          <p:nvPr>
            <p:extLst>
              <p:ext uri="{D42A27DB-BD31-4B8C-83A1-F6EECF244321}">
                <p14:modId xmlns:p14="http://schemas.microsoft.com/office/powerpoint/2010/main" val="1908887960"/>
              </p:ext>
            </p:extLst>
          </p:nvPr>
        </p:nvGraphicFramePr>
        <p:xfrm>
          <a:off x="173736" y="987552"/>
          <a:ext cx="8558784" cy="37533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solidFill>
                  <a:schemeClr val="tx1"/>
                </a:solidFill>
                <a:latin typeface="Candara" panose="020E0502030303020204" pitchFamily="34" charset="0"/>
              </a:rPr>
              <a:t>Приходи на Буџет на Општина Берово за 2023 година</a:t>
            </a:r>
            <a:endParaRPr sz="2000" dirty="0">
              <a:solidFill>
                <a:schemeClr val="tx1"/>
              </a:solidFill>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2749741920"/>
              </p:ext>
            </p:extLst>
          </p:nvPr>
        </p:nvGraphicFramePr>
        <p:xfrm>
          <a:off x="489372" y="656989"/>
          <a:ext cx="2238198" cy="43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2824752"/>
              </p:ext>
            </p:extLst>
          </p:nvPr>
        </p:nvGraphicFramePr>
        <p:xfrm>
          <a:off x="3362059" y="1052945"/>
          <a:ext cx="5628301" cy="940784"/>
        </p:xfrm>
        <a:graphic>
          <a:graphicData uri="http://schemas.openxmlformats.org/drawingml/2006/table">
            <a:tbl>
              <a:tblPr firstRow="1" firstCol="1" bandRow="1">
                <a:tableStyleId>{22838BEF-8BB2-4498-84A7-C5851F593DF1}</a:tableStyleId>
              </a:tblPr>
              <a:tblGrid>
                <a:gridCol w="4469121">
                  <a:extLst>
                    <a:ext uri="{9D8B030D-6E8A-4147-A177-3AD203B41FA5}">
                      <a16:colId xmlns:a16="http://schemas.microsoft.com/office/drawing/2014/main" val="20000"/>
                    </a:ext>
                  </a:extLst>
                </a:gridCol>
                <a:gridCol w="1159180">
                  <a:extLst>
                    <a:ext uri="{9D8B030D-6E8A-4147-A177-3AD203B41FA5}">
                      <a16:colId xmlns:a16="http://schemas.microsoft.com/office/drawing/2014/main" val="20001"/>
                    </a:ext>
                  </a:extLst>
                </a:gridCol>
              </a:tblGrid>
              <a:tr h="84243">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Данок од доход , од добивка  и од капитални добивки</a:t>
                      </a:r>
                      <a:endParaRPr lang="en-US" sz="9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dirty="0" smtClean="0">
                          <a:effectLst/>
                          <a:latin typeface="Arial" panose="020B0604020202020204" pitchFamily="34" charset="0"/>
                          <a:cs typeface="Arial" panose="020B0604020202020204" pitchFamily="34" charset="0"/>
                        </a:rPr>
                        <a:t>  </a:t>
                      </a:r>
                      <a:r>
                        <a:rPr lang="mk-MK" sz="900" dirty="0" smtClean="0">
                          <a:effectLst/>
                          <a:latin typeface="Arial" panose="020B0604020202020204" pitchFamily="34" charset="0"/>
                          <a:cs typeface="Arial" panose="020B0604020202020204" pitchFamily="34" charset="0"/>
                        </a:rPr>
                        <a:t>4.551.000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4833">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Даноци на </a:t>
                      </a:r>
                      <a:r>
                        <a:rPr lang="mk-MK" sz="900" dirty="0" smtClean="0">
                          <a:effectLst/>
                          <a:latin typeface="Candara" panose="020E0502030303020204" pitchFamily="34" charset="0"/>
                        </a:rPr>
                        <a:t>имот</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Arial" panose="020B0604020202020204" pitchFamily="34" charset="0"/>
                          <a:ea typeface="+mn-ea"/>
                          <a:cs typeface="Arial" panose="020B0604020202020204" pitchFamily="34" charset="0"/>
                        </a:rPr>
                        <a:t>9,275,500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17270">
                <a:tc>
                  <a:txBody>
                    <a:bodyPr/>
                    <a:lstStyle/>
                    <a:p>
                      <a:pPr marL="0" marR="0" algn="just">
                        <a:lnSpc>
                          <a:spcPct val="115000"/>
                        </a:lnSpc>
                        <a:spcBef>
                          <a:spcPts val="0"/>
                        </a:spcBef>
                        <a:spcAft>
                          <a:spcPts val="0"/>
                        </a:spcAft>
                      </a:pPr>
                      <a:r>
                        <a:rPr lang="mk-MK" sz="900" dirty="0">
                          <a:effectLst/>
                          <a:latin typeface="Candara" panose="020E0502030303020204" pitchFamily="34" charset="0"/>
                        </a:rPr>
                        <a:t>Даноци на специфични </a:t>
                      </a:r>
                      <a:r>
                        <a:rPr lang="mk-MK" sz="900" dirty="0" smtClean="0">
                          <a:effectLst/>
                          <a:latin typeface="Candara" panose="020E0502030303020204" pitchFamily="34" charset="0"/>
                        </a:rPr>
                        <a:t>услуги</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Arial" panose="020B0604020202020204" pitchFamily="34" charset="0"/>
                          <a:cs typeface="Arial" panose="020B0604020202020204" pitchFamily="34" charset="0"/>
                        </a:rPr>
                        <a:t>26,680,000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44845">
                <a:tc>
                  <a:txBody>
                    <a:bodyPr/>
                    <a:lstStyle/>
                    <a:p>
                      <a:pPr marL="0" marR="0" algn="just">
                        <a:lnSpc>
                          <a:spcPct val="115000"/>
                        </a:lnSpc>
                        <a:spcBef>
                          <a:spcPts val="0"/>
                        </a:spcBef>
                        <a:spcAft>
                          <a:spcPts val="0"/>
                        </a:spcAft>
                      </a:pPr>
                      <a:r>
                        <a:rPr lang="mk-MK" sz="900">
                          <a:effectLst/>
                          <a:latin typeface="Candara" panose="020E0502030303020204" pitchFamily="34" charset="0"/>
                        </a:rPr>
                        <a:t>Такси на користење или дозволи за вршење на дејност</a:t>
                      </a:r>
                      <a:endParaRPr lang="en-US" sz="90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Arial" panose="020B0604020202020204" pitchFamily="34" charset="0"/>
                          <a:cs typeface="Arial" panose="020B0604020202020204" pitchFamily="34" charset="0"/>
                        </a:rPr>
                        <a:t>619,000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250312">
                <a:tc>
                  <a:txBody>
                    <a:bodyPr/>
                    <a:lstStyle/>
                    <a:p>
                      <a:pPr marL="0" marR="0" algn="just">
                        <a:lnSpc>
                          <a:spcPct val="115000"/>
                        </a:lnSpc>
                        <a:spcBef>
                          <a:spcPts val="0"/>
                        </a:spcBef>
                        <a:spcAft>
                          <a:spcPts val="0"/>
                        </a:spcAft>
                      </a:pPr>
                      <a:r>
                        <a:rPr lang="mk-MK" sz="900" dirty="0">
                          <a:effectLst/>
                          <a:latin typeface="Candara" panose="020E0502030303020204" pitchFamily="34" charset="0"/>
                        </a:rPr>
                        <a:t>Вкупно</a:t>
                      </a:r>
                      <a:r>
                        <a:rPr lang="mk-MK" sz="900" dirty="0" smtClean="0">
                          <a:effectLst/>
                          <a:latin typeface="Candara" panose="020E0502030303020204" pitchFamily="34" charset="0"/>
                        </a:rPr>
                        <a:t>:</a:t>
                      </a:r>
                      <a:endParaRPr lang="en-US" sz="9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effectLst/>
                          <a:latin typeface="Arial" panose="020B0604020202020204" pitchFamily="34" charset="0"/>
                          <a:ea typeface="+mn-ea"/>
                          <a:cs typeface="Arial" panose="020B0604020202020204" pitchFamily="34" charset="0"/>
                        </a:rPr>
                        <a:t>41,125,500</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65318323"/>
              </p:ext>
            </p:extLst>
          </p:nvPr>
        </p:nvGraphicFramePr>
        <p:xfrm>
          <a:off x="3239671" y="2122414"/>
          <a:ext cx="5632705" cy="903742"/>
        </p:xfrm>
        <a:graphic>
          <a:graphicData uri="http://schemas.openxmlformats.org/drawingml/2006/table">
            <a:tbl>
              <a:tblPr firstRow="1" firstCol="1" bandRow="1">
                <a:tableStyleId>{69C7853C-536D-4A76-A0AE-DD22124D55A5}</a:tableStyleId>
              </a:tblPr>
              <a:tblGrid>
                <a:gridCol w="4867429">
                  <a:extLst>
                    <a:ext uri="{9D8B030D-6E8A-4147-A177-3AD203B41FA5}">
                      <a16:colId xmlns:a16="http://schemas.microsoft.com/office/drawing/2014/main" val="20000"/>
                    </a:ext>
                  </a:extLst>
                </a:gridCol>
                <a:gridCol w="765276">
                  <a:extLst>
                    <a:ext uri="{9D8B030D-6E8A-4147-A177-3AD203B41FA5}">
                      <a16:colId xmlns:a16="http://schemas.microsoft.com/office/drawing/2014/main" val="20001"/>
                    </a:ext>
                  </a:extLst>
                </a:gridCol>
              </a:tblGrid>
              <a:tr h="121664">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Глоби, судски и административни </a:t>
                      </a:r>
                      <a:r>
                        <a:rPr lang="mk-MK" sz="900" dirty="0" smtClean="0">
                          <a:solidFill>
                            <a:schemeClr val="bg1"/>
                          </a:solidFill>
                          <a:effectLst/>
                          <a:latin typeface="Candara" panose="020E0502030303020204" pitchFamily="34" charset="0"/>
                        </a:rPr>
                        <a:t>такси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en-US" sz="900" dirty="0" smtClean="0">
                          <a:solidFill>
                            <a:schemeClr val="bg1"/>
                          </a:solidFill>
                          <a:effectLst/>
                          <a:latin typeface="Arial" panose="020B0604020202020204" pitchFamily="34" charset="0"/>
                          <a:cs typeface="Arial" panose="020B0604020202020204" pitchFamily="34" charset="0"/>
                        </a:rPr>
                        <a:t>   </a:t>
                      </a:r>
                      <a:r>
                        <a:rPr lang="mk-MK" sz="900" dirty="0" smtClean="0">
                          <a:solidFill>
                            <a:schemeClr val="bg1"/>
                          </a:solidFill>
                          <a:effectLst/>
                          <a:latin typeface="Arial" panose="020B0604020202020204" pitchFamily="34" charset="0"/>
                          <a:cs typeface="Arial" panose="020B0604020202020204" pitchFamily="34" charset="0"/>
                        </a:rPr>
                        <a:t>606,000</a:t>
                      </a:r>
                      <a:endParaRPr lang="en-US"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Такси и </a:t>
                      </a:r>
                      <a:r>
                        <a:rPr lang="mk-MK" sz="900" dirty="0" smtClean="0">
                          <a:solidFill>
                            <a:schemeClr val="bg1"/>
                          </a:solidFill>
                          <a:effectLst/>
                          <a:latin typeface="Candara" panose="020E0502030303020204" pitchFamily="34" charset="0"/>
                        </a:rPr>
                        <a:t>надоместоци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ea typeface="+mn-ea"/>
                          <a:cs typeface="Arial" panose="020B0604020202020204" pitchFamily="34" charset="0"/>
                        </a:rPr>
                        <a:t>   </a:t>
                      </a:r>
                      <a:r>
                        <a:rPr lang="mk-MK" sz="900" b="1" dirty="0" smtClean="0">
                          <a:solidFill>
                            <a:schemeClr val="bg1"/>
                          </a:solidFill>
                          <a:effectLst/>
                          <a:latin typeface="Arial" panose="020B0604020202020204" pitchFamily="34" charset="0"/>
                          <a:ea typeface="+mn-ea"/>
                          <a:cs typeface="Arial" panose="020B0604020202020204" pitchFamily="34" charset="0"/>
                        </a:rPr>
                        <a:t>1,100,000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Други владини услуги</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cs typeface="Arial" panose="020B0604020202020204" pitchFamily="34" charset="0"/>
                        </a:rPr>
                        <a:t>              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Други неданочни </a:t>
                      </a:r>
                      <a:r>
                        <a:rPr lang="mk-MK" sz="900" dirty="0" smtClean="0">
                          <a:solidFill>
                            <a:schemeClr val="bg1"/>
                          </a:solidFill>
                          <a:effectLst/>
                          <a:latin typeface="Candara" panose="020E0502030303020204" pitchFamily="34" charset="0"/>
                        </a:rPr>
                        <a:t>приходи</a:t>
                      </a:r>
                      <a:endParaRPr lang="en-US" sz="9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cs typeface="Arial" panose="020B0604020202020204" pitchFamily="34" charset="0"/>
                        </a:rPr>
                        <a:t>4.100.000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86502">
                <a:tc>
                  <a:txBody>
                    <a:bodyPr/>
                    <a:lstStyle/>
                    <a:p>
                      <a:pPr marL="0" marR="0" algn="just">
                        <a:lnSpc>
                          <a:spcPct val="115000"/>
                        </a:lnSpc>
                        <a:spcBef>
                          <a:spcPts val="0"/>
                        </a:spcBef>
                        <a:spcAft>
                          <a:spcPts val="0"/>
                        </a:spcAft>
                      </a:pPr>
                      <a:r>
                        <a:rPr lang="mk-MK" sz="900" dirty="0">
                          <a:solidFill>
                            <a:schemeClr val="bg1"/>
                          </a:solidFill>
                          <a:effectLst/>
                          <a:latin typeface="Candara" panose="020E0502030303020204" pitchFamily="34" charset="0"/>
                        </a:rPr>
                        <a:t>Вкупно:</a:t>
                      </a:r>
                      <a:endParaRPr lang="en-US" sz="9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900" b="1" dirty="0" smtClean="0">
                          <a:solidFill>
                            <a:schemeClr val="bg1"/>
                          </a:solidFill>
                          <a:effectLst/>
                          <a:latin typeface="Arial" panose="020B0604020202020204" pitchFamily="34" charset="0"/>
                          <a:ea typeface="+mn-ea"/>
                          <a:cs typeface="Arial" panose="020B0604020202020204" pitchFamily="34" charset="0"/>
                        </a:rPr>
                        <a:t>7,176,000</a:t>
                      </a:r>
                      <a:endParaRPr lang="en-US"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21160416"/>
              </p:ext>
            </p:extLst>
          </p:nvPr>
        </p:nvGraphicFramePr>
        <p:xfrm>
          <a:off x="3374136" y="3106928"/>
          <a:ext cx="5616224" cy="635000"/>
        </p:xfrm>
        <a:graphic>
          <a:graphicData uri="http://schemas.openxmlformats.org/drawingml/2006/table">
            <a:tbl>
              <a:tblPr firstRow="1" firstCol="1" bandRow="1">
                <a:tableStyleId>{22838BEF-8BB2-4498-84A7-C5851F593DF1}</a:tableStyleId>
              </a:tblPr>
              <a:tblGrid>
                <a:gridCol w="4553713">
                  <a:extLst>
                    <a:ext uri="{9D8B030D-6E8A-4147-A177-3AD203B41FA5}">
                      <a16:colId xmlns:a16="http://schemas.microsoft.com/office/drawing/2014/main" val="20000"/>
                    </a:ext>
                  </a:extLst>
                </a:gridCol>
                <a:gridCol w="1062511">
                  <a:extLst>
                    <a:ext uri="{9D8B030D-6E8A-4147-A177-3AD203B41FA5}">
                      <a16:colId xmlns:a16="http://schemas.microsoft.com/office/drawing/2014/main" val="20001"/>
                    </a:ext>
                  </a:extLst>
                </a:gridCol>
              </a:tblGrid>
              <a:tr h="142240">
                <a:tc>
                  <a:txBody>
                    <a:bodyPr/>
                    <a:lstStyle/>
                    <a:p>
                      <a:pPr marL="0" marR="0" algn="just">
                        <a:lnSpc>
                          <a:spcPct val="115000"/>
                        </a:lnSpc>
                        <a:spcBef>
                          <a:spcPts val="0"/>
                        </a:spcBef>
                        <a:spcAft>
                          <a:spcPts val="0"/>
                        </a:spcAft>
                      </a:pPr>
                      <a:r>
                        <a:rPr lang="mk-MK" sz="1000" dirty="0">
                          <a:effectLst/>
                          <a:latin typeface="Candara" panose="020E0502030303020204" pitchFamily="34" charset="0"/>
                        </a:rPr>
                        <a:t>Продажба на капитални средства</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dirty="0" smtClean="0">
                          <a:effectLst/>
                          <a:latin typeface="Arial" panose="020B0604020202020204" pitchFamily="34" charset="0"/>
                          <a:ea typeface="Calibri" panose="020F0502020204030204" pitchFamily="34" charset="0"/>
                          <a:cs typeface="Arial" panose="020B0604020202020204" pitchFamily="34" charset="0"/>
                        </a:rPr>
                        <a:t>              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2240">
                <a:tc>
                  <a:txBody>
                    <a:bodyPr/>
                    <a:lstStyle/>
                    <a:p>
                      <a:pPr marL="0" marR="0" algn="just">
                        <a:lnSpc>
                          <a:spcPct val="115000"/>
                        </a:lnSpc>
                        <a:spcBef>
                          <a:spcPts val="0"/>
                        </a:spcBef>
                        <a:spcAft>
                          <a:spcPts val="0"/>
                        </a:spcAft>
                      </a:pPr>
                      <a:r>
                        <a:rPr lang="mk-MK" sz="1000" dirty="0">
                          <a:effectLst/>
                          <a:latin typeface="Candara" panose="020E0502030303020204" pitchFamily="34" charset="0"/>
                        </a:rPr>
                        <a:t>Продажба на земјиште и немат</a:t>
                      </a:r>
                      <a:r>
                        <a:rPr lang="en-US" sz="1000" dirty="0">
                          <a:effectLst/>
                          <a:latin typeface="Candara" panose="020E0502030303020204" pitchFamily="34" charset="0"/>
                        </a:rPr>
                        <a:t>e</a:t>
                      </a:r>
                      <a:r>
                        <a:rPr lang="mk-MK" sz="1000" dirty="0">
                          <a:effectLst/>
                          <a:latin typeface="Candara" panose="020E0502030303020204" pitchFamily="34" charset="0"/>
                        </a:rPr>
                        <a:t>ријални вложувања</a:t>
                      </a:r>
                      <a:endParaRPr lang="en-US" sz="1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effectLst/>
                          <a:latin typeface="Arial" panose="020B0604020202020204" pitchFamily="34" charset="0"/>
                          <a:ea typeface="+mn-ea"/>
                          <a:cs typeface="Arial" panose="020B0604020202020204" pitchFamily="34" charset="0"/>
                        </a:rPr>
                        <a:t>4,350,000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84480">
                <a:tc>
                  <a:txBody>
                    <a:bodyPr/>
                    <a:lstStyle/>
                    <a:p>
                      <a:pPr marL="0" marR="0" algn="just">
                        <a:lnSpc>
                          <a:spcPct val="115000"/>
                        </a:lnSpc>
                        <a:spcBef>
                          <a:spcPts val="0"/>
                        </a:spcBef>
                        <a:spcAft>
                          <a:spcPts val="0"/>
                        </a:spcAft>
                      </a:pPr>
                      <a:r>
                        <a:rPr lang="mk-MK" sz="1000" dirty="0">
                          <a:effectLst/>
                          <a:latin typeface="Candara" panose="020E0502030303020204" pitchFamily="34" charset="0"/>
                        </a:rPr>
                        <a:t>Вкупно</a:t>
                      </a:r>
                      <a:r>
                        <a:rPr lang="mk-MK" sz="1000" dirty="0" smtClean="0">
                          <a:effectLst/>
                          <a:latin typeface="Candara" panose="020E0502030303020204" pitchFamily="34" charset="0"/>
                        </a:rPr>
                        <a:t>:</a:t>
                      </a:r>
                      <a:endParaRPr lang="en-US" sz="1000" dirty="0">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1000" b="1" dirty="0" smtClean="0">
                          <a:effectLst/>
                          <a:latin typeface="Arial" panose="020B0604020202020204" pitchFamily="34" charset="0"/>
                          <a:cs typeface="Arial" panose="020B0604020202020204" pitchFamily="34" charset="0"/>
                        </a:rPr>
                        <a:t>4,350,000</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82969169"/>
              </p:ext>
            </p:extLst>
          </p:nvPr>
        </p:nvGraphicFramePr>
        <p:xfrm>
          <a:off x="3255264" y="3976381"/>
          <a:ext cx="5596128" cy="811546"/>
        </p:xfrm>
        <a:graphic>
          <a:graphicData uri="http://schemas.openxmlformats.org/drawingml/2006/table">
            <a:tbl>
              <a:tblPr firstRow="1" firstCol="1" bandRow="1">
                <a:tableStyleId>{69C7853C-536D-4A76-A0AE-DD22124D55A5}</a:tableStyleId>
              </a:tblPr>
              <a:tblGrid>
                <a:gridCol w="4663943">
                  <a:extLst>
                    <a:ext uri="{9D8B030D-6E8A-4147-A177-3AD203B41FA5}">
                      <a16:colId xmlns:a16="http://schemas.microsoft.com/office/drawing/2014/main" val="20000"/>
                    </a:ext>
                  </a:extLst>
                </a:gridCol>
                <a:gridCol w="932185">
                  <a:extLst>
                    <a:ext uri="{9D8B030D-6E8A-4147-A177-3AD203B41FA5}">
                      <a16:colId xmlns:a16="http://schemas.microsoft.com/office/drawing/2014/main" val="20001"/>
                    </a:ext>
                  </a:extLst>
                </a:gridCol>
              </a:tblGrid>
              <a:tr h="43929">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Трансфери од други нивоа на власт</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dirty="0" smtClean="0">
                          <a:solidFill>
                            <a:schemeClr val="bg1"/>
                          </a:solidFill>
                          <a:effectLst/>
                          <a:latin typeface="Arial" panose="020B0604020202020204" pitchFamily="34" charset="0"/>
                          <a:cs typeface="Arial" panose="020B0604020202020204" pitchFamily="34" charset="0"/>
                        </a:rPr>
                        <a:t>59,564,983</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Донации од странство</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                0</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44013">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Тековни донации</a:t>
                      </a:r>
                      <a:endParaRPr lang="en-US" sz="1000" dirty="0">
                        <a:solidFill>
                          <a:schemeClr val="bg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                0</a:t>
                      </a:r>
                      <a:endPar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85766">
                <a:tc>
                  <a:txBody>
                    <a:bodyPr/>
                    <a:lstStyle/>
                    <a:p>
                      <a:pPr marL="0" marR="0" algn="just">
                        <a:lnSpc>
                          <a:spcPct val="115000"/>
                        </a:lnSpc>
                        <a:spcBef>
                          <a:spcPts val="0"/>
                        </a:spcBef>
                        <a:spcAft>
                          <a:spcPts val="0"/>
                        </a:spcAft>
                      </a:pPr>
                      <a:r>
                        <a:rPr lang="mk-MK" sz="1000" dirty="0">
                          <a:solidFill>
                            <a:schemeClr val="bg1"/>
                          </a:solidFill>
                          <a:effectLst/>
                          <a:latin typeface="Candara" panose="020E0502030303020204" pitchFamily="34" charset="0"/>
                        </a:rPr>
                        <a:t>Вкупно</a:t>
                      </a:r>
                      <a:r>
                        <a:rPr lang="mk-MK" sz="1000" dirty="0" smtClean="0">
                          <a:solidFill>
                            <a:schemeClr val="bg1"/>
                          </a:solidFill>
                          <a:effectLst/>
                          <a:latin typeface="Candara" panose="020E0502030303020204" pitchFamily="34" charset="0"/>
                        </a:rPr>
                        <a:t>:</a:t>
                      </a:r>
                      <a:endParaRPr lang="en-US" sz="1000" dirty="0">
                        <a:solidFill>
                          <a:schemeClr val="bg1"/>
                        </a:solidFill>
                        <a:effectLst/>
                        <a:latin typeface="Candara" panose="020E0502030303020204" pitchFamily="34" charset="0"/>
                      </a:endParaRPr>
                    </a:p>
                  </a:txBody>
                  <a:tcPr marL="68580" marR="68580" marT="0" marB="0"/>
                </a:tc>
                <a:tc>
                  <a:txBody>
                    <a:bodyPr/>
                    <a:lstStyle/>
                    <a:p>
                      <a:pPr marL="0" marR="0" algn="just">
                        <a:lnSpc>
                          <a:spcPct val="115000"/>
                        </a:lnSpc>
                        <a:spcBef>
                          <a:spcPts val="0"/>
                        </a:spcBef>
                        <a:spcAft>
                          <a:spcPts val="0"/>
                        </a:spcAft>
                      </a:pPr>
                      <a:r>
                        <a:rPr lang="mk-MK" sz="1000" b="1" dirty="0" smtClean="0">
                          <a:solidFill>
                            <a:schemeClr val="bg1"/>
                          </a:solidFill>
                          <a:effectLst/>
                          <a:latin typeface="Arial" panose="020B0604020202020204" pitchFamily="34" charset="0"/>
                          <a:cs typeface="Arial" panose="020B0604020202020204" pitchFamily="34" charset="0"/>
                        </a:rPr>
                        <a:t>59,564,983</a:t>
                      </a:r>
                      <a:endParaRPr lang="mk-MK" sz="1000" b="1" dirty="0" smtClean="0">
                        <a:solidFill>
                          <a:schemeClr val="bg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9" name="Striped Right Arrow 8"/>
          <p:cNvSpPr/>
          <p:nvPr/>
        </p:nvSpPr>
        <p:spPr>
          <a:xfrm>
            <a:off x="1673352" y="1212560"/>
            <a:ext cx="1700784" cy="533720"/>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Striped Right Arrow 9"/>
          <p:cNvSpPr/>
          <p:nvPr/>
        </p:nvSpPr>
        <p:spPr>
          <a:xfrm>
            <a:off x="2523744" y="2350008"/>
            <a:ext cx="740664" cy="48463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1" name="Striped Right Arrow 10"/>
          <p:cNvSpPr/>
          <p:nvPr/>
        </p:nvSpPr>
        <p:spPr>
          <a:xfrm>
            <a:off x="2642616" y="3127248"/>
            <a:ext cx="731520" cy="484632"/>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Striped Right Arrow 11"/>
          <p:cNvSpPr/>
          <p:nvPr/>
        </p:nvSpPr>
        <p:spPr>
          <a:xfrm>
            <a:off x="1753298" y="3955004"/>
            <a:ext cx="1511109" cy="457605"/>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88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
        <p:nvSpPr>
          <p:cNvPr id="5" name="Google Shape;821;p21"/>
          <p:cNvSpPr txBox="1">
            <a:spLocks/>
          </p:cNvSpPr>
          <p:nvPr/>
        </p:nvSpPr>
        <p:spPr>
          <a:xfrm>
            <a:off x="211015" y="535925"/>
            <a:ext cx="8721969" cy="44112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r>
              <a:rPr lang="ru-RU" sz="1100" b="1" dirty="0" smtClean="0">
                <a:solidFill>
                  <a:schemeClr val="accent3">
                    <a:lumMod val="60000"/>
                    <a:lumOff val="40000"/>
                  </a:schemeClr>
                </a:solidFill>
                <a:latin typeface="Candara" panose="020E0502030303020204" pitchFamily="34" charset="0"/>
              </a:rPr>
              <a:t>ТРАНСФЕРИ</a:t>
            </a:r>
            <a:r>
              <a:rPr lang="ru-RU" sz="1100" b="1" dirty="0" smtClean="0">
                <a:solidFill>
                  <a:srgbClr val="C00000"/>
                </a:solidFill>
                <a:latin typeface="Candara" panose="020E0502030303020204" pitchFamily="34" charset="0"/>
              </a:rPr>
              <a:t> </a:t>
            </a:r>
          </a:p>
          <a:p>
            <a:r>
              <a:rPr lang="ru-RU" sz="1100" dirty="0" smtClean="0">
                <a:latin typeface="Candara" panose="020E0502030303020204" pitchFamily="34" charset="0"/>
              </a:rPr>
              <a:t>        Износот на транферите кои ги прави централната власт кон Општина Берово а кои влегуваат во основниот буџет се однесуваат на: </a:t>
            </a:r>
          </a:p>
          <a:p>
            <a:r>
              <a:rPr lang="ru-RU" sz="1100" dirty="0" smtClean="0">
                <a:latin typeface="Candara" panose="020E0502030303020204" pitchFamily="34" charset="0"/>
              </a:rPr>
              <a:t>	-трансфери од Буџетите и Фондовите,</a:t>
            </a:r>
          </a:p>
          <a:p>
            <a:r>
              <a:rPr lang="ru-RU" sz="1100" dirty="0" smtClean="0">
                <a:latin typeface="Candara" panose="020E0502030303020204" pitchFamily="34" charset="0"/>
              </a:rPr>
              <a:t>	-Дотации на општината од приход од ДДВ од вкупно наплатениот данок на додадена вредност остварен во претходната фискална година, а врз основа на утврдена методологија за распределба</a:t>
            </a:r>
          </a:p>
          <a:p>
            <a:r>
              <a:rPr lang="ru-RU" sz="1100" dirty="0" smtClean="0">
                <a:latin typeface="Candara" panose="020E0502030303020204" pitchFamily="34" charset="0"/>
              </a:rPr>
              <a:t>	-</a:t>
            </a:r>
            <a:r>
              <a:rPr lang="en-US" sz="1100" dirty="0" smtClean="0">
                <a:latin typeface="Candara" panose="020E0502030303020204" pitchFamily="34" charset="0"/>
              </a:rPr>
              <a:t>4,5</a:t>
            </a:r>
            <a:r>
              <a:rPr lang="ru-RU" sz="1100" dirty="0" smtClean="0">
                <a:latin typeface="Candara" panose="020E0502030303020204" pitchFamily="34" charset="0"/>
              </a:rPr>
              <a:t>% од персоналниот данок на доход на лични примања од плати од физички лица наплатен во општината во која се пријавени со постојано живеалиште и претстојувалиште</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ПРИХОДИ ОД САМОФИНАНСИРАЧКИ АКТИВНОСТИ </a:t>
            </a:r>
          </a:p>
          <a:p>
            <a:r>
              <a:rPr lang="ru-RU" sz="1100" dirty="0" smtClean="0">
                <a:latin typeface="Candara" panose="020E0502030303020204" pitchFamily="34" charset="0"/>
              </a:rPr>
              <a:t>        Се однесуваат на дел од неданочните приходи кои ги оствариле и генерилале образовните институции, градинките и останати институции под надлежност на општината (закупнини од објекти, средства за екскурзии, целодневна и претшколска грижа...)</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БЛОК ДОТАЦИИ</a:t>
            </a:r>
          </a:p>
          <a:p>
            <a:r>
              <a:rPr lang="ru-RU" sz="1100" dirty="0" smtClean="0">
                <a:latin typeface="Candara" panose="020E0502030303020204" pitchFamily="34" charset="0"/>
              </a:rPr>
              <a:t>        Блок дотациите се средства трансферирани од МОН, МТСП и Министерство за култура наменети за функционирање на образовни институции, градинки и културни домови.</a:t>
            </a:r>
          </a:p>
          <a:p>
            <a:endParaRPr lang="ru-RU" sz="1100" dirty="0">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НАМЕНСКА ДОТАЦИЈА</a:t>
            </a:r>
          </a:p>
          <a:p>
            <a:r>
              <a:rPr lang="ru-RU" sz="1100" dirty="0" smtClean="0">
                <a:latin typeface="Candara" panose="020E0502030303020204" pitchFamily="34" charset="0"/>
              </a:rPr>
              <a:t>         Претставува трансфер на средства кој се однесува на плати за вработените во ТППЕ-Берово</a:t>
            </a:r>
          </a:p>
          <a:p>
            <a:endParaRPr lang="ru-RU" sz="1100" b="1" dirty="0">
              <a:solidFill>
                <a:schemeClr val="accent3">
                  <a:lumMod val="60000"/>
                  <a:lumOff val="40000"/>
                </a:schemeClr>
              </a:solidFill>
              <a:latin typeface="Candara" panose="020E0502030303020204" pitchFamily="34" charset="0"/>
            </a:endParaRPr>
          </a:p>
          <a:p>
            <a:r>
              <a:rPr lang="ru-RU" sz="1100" b="1" dirty="0" smtClean="0">
                <a:solidFill>
                  <a:schemeClr val="accent3">
                    <a:lumMod val="60000"/>
                    <a:lumOff val="40000"/>
                  </a:schemeClr>
                </a:solidFill>
                <a:latin typeface="Candara" panose="020E0502030303020204" pitchFamily="34" charset="0"/>
              </a:rPr>
              <a:t>ДОНАЦИИ </a:t>
            </a:r>
          </a:p>
          <a:p>
            <a:r>
              <a:rPr lang="ru-RU" sz="1100" dirty="0" smtClean="0">
                <a:latin typeface="Candara" panose="020E0502030303020204" pitchFamily="34" charset="0"/>
              </a:rPr>
              <a:t>         Финансиски средства кои претставуваат приход на буџетот на општината. Донациите во ствари се евидентираат во имотот на општината. Намената и начинот за користење на донациите се регулираат со договор помеѓу донаторот и градоначалникот за што претходно согласност дава Советот на општината.</a:t>
            </a:r>
          </a:p>
          <a:p>
            <a:endParaRPr lang="ru-RU" sz="1400" dirty="0" smtClean="0">
              <a:latin typeface="Candara" panose="020E0502030303020204" pitchFamily="34" charset="0"/>
            </a:endParaRPr>
          </a:p>
          <a:p>
            <a:endParaRPr lang="ru-RU" sz="1400" dirty="0">
              <a:latin typeface="Candara" panose="020E0502030303020204" pitchFamily="34" charset="0"/>
            </a:endParaRPr>
          </a:p>
        </p:txBody>
      </p:sp>
    </p:spTree>
    <p:extLst>
      <p:ext uri="{BB962C8B-B14F-4D97-AF65-F5344CB8AC3E}">
        <p14:creationId xmlns:p14="http://schemas.microsoft.com/office/powerpoint/2010/main" val="2871035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
        <p:nvSpPr>
          <p:cNvPr id="19" name="Google Shape;821;p21"/>
          <p:cNvSpPr txBox="1">
            <a:spLocks/>
          </p:cNvSpPr>
          <p:nvPr/>
        </p:nvSpPr>
        <p:spPr>
          <a:xfrm>
            <a:off x="489372" y="177733"/>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Блок и наменски дотации</a:t>
            </a:r>
            <a:endParaRPr lang="ru-RU" sz="2400" dirty="0">
              <a:latin typeface="Candara" panose="020E0502030303020204" pitchFamily="34" charset="0"/>
            </a:endParaRPr>
          </a:p>
        </p:txBody>
      </p:sp>
      <p:graphicFrame>
        <p:nvGraphicFramePr>
          <p:cNvPr id="23" name="Chart 22"/>
          <p:cNvGraphicFramePr/>
          <p:nvPr>
            <p:extLst>
              <p:ext uri="{D42A27DB-BD31-4B8C-83A1-F6EECF244321}">
                <p14:modId xmlns:p14="http://schemas.microsoft.com/office/powerpoint/2010/main" val="685358124"/>
              </p:ext>
            </p:extLst>
          </p:nvPr>
        </p:nvGraphicFramePr>
        <p:xfrm>
          <a:off x="200629" y="894116"/>
          <a:ext cx="8764692" cy="40527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6" name="Google Shape;786;p16"/>
          <p:cNvSpPr txBox="1">
            <a:spLocks noGrp="1"/>
          </p:cNvSpPr>
          <p:nvPr>
            <p:ph type="body" idx="1"/>
          </p:nvPr>
        </p:nvSpPr>
        <p:spPr>
          <a:xfrm>
            <a:off x="207264" y="656492"/>
            <a:ext cx="8694459" cy="374357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mk-MK" sz="1600" b="1" dirty="0" smtClean="0">
                <a:latin typeface="Candara" panose="020E0502030303020204" pitchFamily="34" charset="0"/>
              </a:rPr>
              <a:t>“Граѓанскиот Буџет“ </a:t>
            </a:r>
            <a:r>
              <a:rPr lang="mk-MK" sz="1600" dirty="0" smtClean="0">
                <a:latin typeface="Candara" panose="020E0502030303020204" pitchFamily="34" charset="0"/>
              </a:rPr>
              <a:t>претставува основна алатка за унапредување на транспарентноста и отчетноста на Општина Берово. Преку него ќе бидат објаснети приходите и расходите на општината за 20</a:t>
            </a:r>
            <a:r>
              <a:rPr lang="en-US" sz="1600" dirty="0" smtClean="0">
                <a:latin typeface="Candara" panose="020E0502030303020204" pitchFamily="34" charset="0"/>
              </a:rPr>
              <a:t>23</a:t>
            </a:r>
            <a:r>
              <a:rPr lang="mk-MK" sz="1600" dirty="0" smtClean="0">
                <a:latin typeface="Candara" panose="020E0502030303020204" pitchFamily="34" charset="0"/>
              </a:rPr>
              <a:t> година, процесот на донесување на Буџетот и проектните активности кои треба да се реализираат во текот на 20</a:t>
            </a:r>
            <a:r>
              <a:rPr lang="en-US" sz="1600" dirty="0" smtClean="0">
                <a:latin typeface="Candara" panose="020E0502030303020204" pitchFamily="34" charset="0"/>
              </a:rPr>
              <a:t>23</a:t>
            </a:r>
            <a:r>
              <a:rPr lang="mk-MK" sz="1600" dirty="0" smtClean="0">
                <a:latin typeface="Candara" panose="020E0502030303020204" pitchFamily="34" charset="0"/>
              </a:rPr>
              <a:t> година.</a:t>
            </a:r>
          </a:p>
          <a:p>
            <a:pPr marL="0" lvl="0" indent="0" algn="ctr">
              <a:buClr>
                <a:schemeClr val="dk1"/>
              </a:buClr>
              <a:buSzPts val="1100"/>
              <a:buNone/>
            </a:pPr>
            <a:r>
              <a:rPr lang="mk-MK" sz="1600" dirty="0" smtClean="0">
                <a:solidFill>
                  <a:srgbClr val="FFFFFF"/>
                </a:solidFill>
                <a:latin typeface="Candara" panose="020E0502030303020204" pitchFamily="34" charset="0"/>
              </a:rPr>
              <a:t>Целта на подготовката на Граѓанскиот буџет на Општина Берово е да обезбеди поголема информираност на граѓаните за буџетот на општината на полесен и достапен начин.</a:t>
            </a:r>
          </a:p>
          <a:p>
            <a:pPr marL="0" lvl="0" indent="0" algn="ctr">
              <a:buClr>
                <a:schemeClr val="dk1"/>
              </a:buClr>
              <a:buSzPts val="1100"/>
              <a:buNone/>
            </a:pPr>
            <a:endParaRPr lang="mk-MK" sz="1600" dirty="0" smtClean="0">
              <a:latin typeface="Candara" panose="020E0502030303020204" pitchFamily="34" charset="0"/>
            </a:endParaRPr>
          </a:p>
          <a:p>
            <a:pPr marL="0" lvl="0" indent="0" algn="ctr">
              <a:buClr>
                <a:schemeClr val="dk1"/>
              </a:buClr>
              <a:buSzPts val="1100"/>
              <a:buNone/>
            </a:pPr>
            <a:r>
              <a:rPr lang="mk-MK" sz="1600" b="1" dirty="0" smtClean="0">
                <a:latin typeface="Candara" panose="020E0502030303020204" pitchFamily="34" charset="0"/>
              </a:rPr>
              <a:t>ОБВРСКИ НА ГРАЃАНИНОТ</a:t>
            </a:r>
          </a:p>
          <a:p>
            <a:pPr marL="0" lvl="0" indent="0" algn="ctr">
              <a:buClr>
                <a:schemeClr val="dk1"/>
              </a:buClr>
              <a:buSzPts val="1100"/>
              <a:buNone/>
            </a:pPr>
            <a:r>
              <a:rPr lang="mk-MK" sz="1600" dirty="0" smtClean="0">
                <a:solidFill>
                  <a:srgbClr val="FFFFFF"/>
                </a:solidFill>
                <a:latin typeface="Candara" panose="020E0502030303020204" pitchFamily="34" charset="0"/>
              </a:rPr>
              <a:t>Буџетот кој го имате пред Вас е план за јавните пари за 20</a:t>
            </a:r>
            <a:r>
              <a:rPr lang="en-US" sz="1600" dirty="0" smtClean="0">
                <a:solidFill>
                  <a:srgbClr val="FFFFFF"/>
                </a:solidFill>
                <a:latin typeface="Candara" panose="020E0502030303020204" pitchFamily="34" charset="0"/>
              </a:rPr>
              <a:t>23</a:t>
            </a:r>
            <a:r>
              <a:rPr lang="mk-MK" sz="1600" dirty="0" smtClean="0">
                <a:solidFill>
                  <a:srgbClr val="FFFFFF"/>
                </a:solidFill>
                <a:latin typeface="Candara" panose="020E0502030303020204" pitchFamily="34" charset="0"/>
              </a:rPr>
              <a:t> година. За истиот да може да се реализира, граѓаните треба со одговорност да ги исполнат нивните обврски кон општината, редовно да ги плаќаат даноците и таксите соодветно на услугите.</a:t>
            </a:r>
          </a:p>
          <a:p>
            <a:pPr marL="0" lvl="0" indent="0" algn="ctr">
              <a:buClr>
                <a:schemeClr val="dk1"/>
              </a:buClr>
              <a:buSzPts val="1100"/>
              <a:buNone/>
            </a:pPr>
            <a:r>
              <a:rPr lang="mk-MK" sz="1600" dirty="0" smtClean="0">
                <a:latin typeface="Candara" panose="020E0502030303020204" pitchFamily="34" charset="0"/>
              </a:rPr>
              <a:t>Само на овој начин општината ќе успее да ги собере планираните средства навреме и ќе биде во состојба да реализира поголем дел од планираниот буџет.</a:t>
            </a:r>
            <a:endParaRPr lang="mk-MK" sz="1600" dirty="0" smtClean="0">
              <a:solidFill>
                <a:srgbClr val="FFFFFF"/>
              </a:solidFill>
              <a:latin typeface="Candara" panose="020E0502030303020204" pitchFamily="34" charset="0"/>
            </a:endParaRPr>
          </a:p>
        </p:txBody>
      </p:sp>
      <p:sp>
        <p:nvSpPr>
          <p:cNvPr id="788" name="Google Shape;78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Tree>
    <p:extLst>
      <p:ext uri="{BB962C8B-B14F-4D97-AF65-F5344CB8AC3E}">
        <p14:creationId xmlns:p14="http://schemas.microsoft.com/office/powerpoint/2010/main" val="308531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2023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4142352118"/>
              </p:ext>
            </p:extLst>
          </p:nvPr>
        </p:nvGraphicFramePr>
        <p:xfrm>
          <a:off x="489372" y="648676"/>
          <a:ext cx="3076788" cy="43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1353439939"/>
              </p:ext>
            </p:extLst>
          </p:nvPr>
        </p:nvGraphicFramePr>
        <p:xfrm>
          <a:off x="3880551" y="639209"/>
          <a:ext cx="2238198" cy="43297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367640647"/>
              </p:ext>
            </p:extLst>
          </p:nvPr>
        </p:nvGraphicFramePr>
        <p:xfrm>
          <a:off x="6091874" y="624292"/>
          <a:ext cx="2238198" cy="43297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653231208"/>
              </p:ext>
            </p:extLst>
          </p:nvPr>
        </p:nvGraphicFramePr>
        <p:xfrm>
          <a:off x="6269211" y="813777"/>
          <a:ext cx="2238198" cy="432972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745351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2023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1069944920"/>
              </p:ext>
            </p:extLst>
          </p:nvPr>
        </p:nvGraphicFramePr>
        <p:xfrm>
          <a:off x="489372" y="648677"/>
          <a:ext cx="2674452" cy="34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1471630296"/>
              </p:ext>
            </p:extLst>
          </p:nvPr>
        </p:nvGraphicFramePr>
        <p:xfrm>
          <a:off x="5751577" y="285886"/>
          <a:ext cx="2626516" cy="36608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2712486056"/>
              </p:ext>
            </p:extLst>
          </p:nvPr>
        </p:nvGraphicFramePr>
        <p:xfrm>
          <a:off x="2788920" y="427229"/>
          <a:ext cx="3264408" cy="47162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26391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2021 година</a:t>
            </a:r>
            <a:endParaRPr sz="20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1416655845"/>
              </p:ext>
            </p:extLst>
          </p:nvPr>
        </p:nvGraphicFramePr>
        <p:xfrm>
          <a:off x="224196" y="1005293"/>
          <a:ext cx="2674452" cy="347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2692534048"/>
              </p:ext>
            </p:extLst>
          </p:nvPr>
        </p:nvGraphicFramePr>
        <p:xfrm>
          <a:off x="5495544" y="642503"/>
          <a:ext cx="2939963" cy="32802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743075642"/>
              </p:ext>
            </p:extLst>
          </p:nvPr>
        </p:nvGraphicFramePr>
        <p:xfrm>
          <a:off x="2962656" y="532354"/>
          <a:ext cx="2359152" cy="32405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3137997032"/>
              </p:ext>
            </p:extLst>
          </p:nvPr>
        </p:nvGraphicFramePr>
        <p:xfrm>
          <a:off x="4425695" y="3610356"/>
          <a:ext cx="4517111" cy="13182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860491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35" name="Google Shape;835;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a:p>
        </p:txBody>
      </p:sp>
      <p:sp>
        <p:nvSpPr>
          <p:cNvPr id="821" name="Google Shape;821;p21"/>
          <p:cNvSpPr txBox="1">
            <a:spLocks noGrp="1"/>
          </p:cNvSpPr>
          <p:nvPr>
            <p:ph type="ctrTitle" idx="4294967295"/>
          </p:nvPr>
        </p:nvSpPr>
        <p:spPr>
          <a:xfrm>
            <a:off x="0" y="285750"/>
            <a:ext cx="8375650" cy="519113"/>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sz="2000" dirty="0" smtClean="0">
                <a:latin typeface="Candara" panose="020E0502030303020204" pitchFamily="34" charset="0"/>
              </a:rPr>
              <a:t>Расходи на Буџет на Општина Берово за 202</a:t>
            </a:r>
            <a:r>
              <a:rPr lang="en-US" sz="2000" dirty="0" smtClean="0">
                <a:latin typeface="Candara" panose="020E0502030303020204" pitchFamily="34" charset="0"/>
              </a:rPr>
              <a:t>3</a:t>
            </a:r>
            <a:r>
              <a:rPr lang="mk-MK" sz="2000" dirty="0" smtClean="0">
                <a:latin typeface="Candara" panose="020E0502030303020204" pitchFamily="34" charset="0"/>
              </a:rPr>
              <a:t> година</a:t>
            </a:r>
            <a:endParaRPr sz="2000" dirty="0">
              <a:latin typeface="Candara" panose="020E0502030303020204" pitchFamily="34" charset="0"/>
            </a:endParaRPr>
          </a:p>
        </p:txBody>
      </p:sp>
      <p:graphicFrame>
        <p:nvGraphicFramePr>
          <p:cNvPr id="3" name="Diagram 2"/>
          <p:cNvGraphicFramePr/>
          <p:nvPr>
            <p:extLst>
              <p:ext uri="{D42A27DB-BD31-4B8C-83A1-F6EECF244321}">
                <p14:modId xmlns:p14="http://schemas.microsoft.com/office/powerpoint/2010/main" val="2332955350"/>
              </p:ext>
            </p:extLst>
          </p:nvPr>
        </p:nvGraphicFramePr>
        <p:xfrm>
          <a:off x="4550663" y="285886"/>
          <a:ext cx="3843529" cy="4641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15753247"/>
              </p:ext>
            </p:extLst>
          </p:nvPr>
        </p:nvGraphicFramePr>
        <p:xfrm>
          <a:off x="315636" y="2072532"/>
          <a:ext cx="4091772" cy="1119601"/>
        </p:xfrm>
        <a:graphic>
          <a:graphicData uri="http://schemas.openxmlformats.org/drawingml/2006/table">
            <a:tbl>
              <a:tblPr firstRow="1" bandRow="1">
                <a:tableStyleId>{22838BEF-8BB2-4498-84A7-C5851F593DF1}</a:tableStyleId>
              </a:tblPr>
              <a:tblGrid>
                <a:gridCol w="2967060">
                  <a:extLst>
                    <a:ext uri="{9D8B030D-6E8A-4147-A177-3AD203B41FA5}">
                      <a16:colId xmlns:a16="http://schemas.microsoft.com/office/drawing/2014/main" val="20000"/>
                    </a:ext>
                  </a:extLst>
                </a:gridCol>
                <a:gridCol w="1124712">
                  <a:extLst>
                    <a:ext uri="{9D8B030D-6E8A-4147-A177-3AD203B41FA5}">
                      <a16:colId xmlns:a16="http://schemas.microsoft.com/office/drawing/2014/main" val="20001"/>
                    </a:ext>
                  </a:extLst>
                </a:gridCol>
              </a:tblGrid>
              <a:tr h="387042">
                <a:tc>
                  <a:txBody>
                    <a:bodyPr/>
                    <a:lstStyle/>
                    <a:p>
                      <a:r>
                        <a:rPr lang="mk-MK" sz="1050" dirty="0" smtClean="0">
                          <a:latin typeface="Candara" panose="020E0502030303020204" pitchFamily="34" charset="0"/>
                        </a:rPr>
                        <a:t>Потрошена</a:t>
                      </a:r>
                      <a:r>
                        <a:rPr lang="mk-MK" sz="1050" baseline="0" dirty="0" smtClean="0">
                          <a:latin typeface="Candara" panose="020E0502030303020204" pitchFamily="34" charset="0"/>
                        </a:rPr>
                        <a:t> електрична енергија за улично осветлување</a:t>
                      </a:r>
                      <a:endParaRPr lang="en-US" sz="1050" dirty="0">
                        <a:latin typeface="Candara" panose="020E0502030303020204" pitchFamily="34" charset="0"/>
                      </a:endParaRPr>
                    </a:p>
                  </a:txBody>
                  <a:tcPr/>
                </a:tc>
                <a:tc>
                  <a:txBody>
                    <a:bodyPr/>
                    <a:lstStyle/>
                    <a:p>
                      <a:r>
                        <a:rPr lang="mk-MK" sz="1050" dirty="0" smtClean="0">
                          <a:latin typeface="Candara" panose="020E0502030303020204" pitchFamily="34" charset="0"/>
                        </a:rPr>
                        <a:t>2,750,000</a:t>
                      </a:r>
                      <a:endParaRPr lang="en-US" sz="1050" dirty="0">
                        <a:latin typeface="Candara" panose="020E0502030303020204" pitchFamily="34" charset="0"/>
                      </a:endParaRPr>
                    </a:p>
                  </a:txBody>
                  <a:tcPr/>
                </a:tc>
                <a:extLst>
                  <a:ext uri="{0D108BD9-81ED-4DB2-BD59-A6C34878D82A}">
                    <a16:rowId xmlns:a16="http://schemas.microsoft.com/office/drawing/2014/main" val="10000"/>
                  </a:ext>
                </a:extLst>
              </a:tr>
              <a:tr h="387042">
                <a:tc>
                  <a:txBody>
                    <a:bodyPr/>
                    <a:lstStyle/>
                    <a:p>
                      <a:r>
                        <a:rPr lang="mk-MK" sz="1050" dirty="0" smtClean="0">
                          <a:latin typeface="Candara" panose="020E0502030303020204" pitchFamily="34" charset="0"/>
                        </a:rPr>
                        <a:t>Набавка</a:t>
                      </a:r>
                      <a:r>
                        <a:rPr lang="mk-MK" sz="1050" baseline="0" dirty="0" smtClean="0">
                          <a:latin typeface="Candara" panose="020E0502030303020204" pitchFamily="34" charset="0"/>
                        </a:rPr>
                        <a:t> и вградување на материјали за улично осветлување</a:t>
                      </a:r>
                      <a:endParaRPr lang="en-US" sz="1050" dirty="0">
                        <a:latin typeface="Candara" panose="020E0502030303020204" pitchFamily="34" charset="0"/>
                      </a:endParaRPr>
                    </a:p>
                  </a:txBody>
                  <a:tcPr/>
                </a:tc>
                <a:tc>
                  <a:txBody>
                    <a:bodyPr/>
                    <a:lstStyle/>
                    <a:p>
                      <a:r>
                        <a:rPr lang="mk-MK" sz="1050" dirty="0" smtClean="0">
                          <a:latin typeface="Candara" panose="020E0502030303020204" pitchFamily="34" charset="0"/>
                        </a:rPr>
                        <a:t>1,843,000</a:t>
                      </a:r>
                      <a:endParaRPr lang="en-US" sz="1050" dirty="0">
                        <a:latin typeface="Candara" panose="020E0502030303020204" pitchFamily="34" charset="0"/>
                      </a:endParaRPr>
                    </a:p>
                  </a:txBody>
                  <a:tcPr/>
                </a:tc>
                <a:extLst>
                  <a:ext uri="{0D108BD9-81ED-4DB2-BD59-A6C34878D82A}">
                    <a16:rowId xmlns:a16="http://schemas.microsoft.com/office/drawing/2014/main" val="10001"/>
                  </a:ext>
                </a:extLst>
              </a:tr>
              <a:tr h="296641">
                <a:tc>
                  <a:txBody>
                    <a:bodyPr/>
                    <a:lstStyle/>
                    <a:p>
                      <a:r>
                        <a:rPr lang="mk-MK" sz="1050" dirty="0" smtClean="0">
                          <a:latin typeface="Candara" panose="020E0502030303020204" pitchFamily="34" charset="0"/>
                        </a:rPr>
                        <a:t>Одржување на улична мрежа</a:t>
                      </a:r>
                      <a:endParaRPr lang="en-US" sz="1050" dirty="0">
                        <a:latin typeface="Candara" panose="020E0502030303020204" pitchFamily="34" charset="0"/>
                      </a:endParaRPr>
                    </a:p>
                  </a:txBody>
                  <a:tcPr/>
                </a:tc>
                <a:tc>
                  <a:txBody>
                    <a:bodyPr/>
                    <a:lstStyle/>
                    <a:p>
                      <a:r>
                        <a:rPr lang="mk-MK" sz="1050" dirty="0" smtClean="0">
                          <a:latin typeface="Candara" panose="020E0502030303020204" pitchFamily="34" charset="0"/>
                        </a:rPr>
                        <a:t>5</a:t>
                      </a:r>
                      <a:r>
                        <a:rPr lang="en-US" sz="1050" dirty="0" smtClean="0">
                          <a:latin typeface="Candara" panose="020E0502030303020204" pitchFamily="34" charset="0"/>
                        </a:rPr>
                        <a:t>0</a:t>
                      </a:r>
                      <a:r>
                        <a:rPr lang="mk-MK" sz="1050" dirty="0" smtClean="0">
                          <a:latin typeface="Candara" panose="020E0502030303020204" pitchFamily="34" charset="0"/>
                        </a:rPr>
                        <a:t>.000</a:t>
                      </a:r>
                      <a:endParaRPr lang="en-US" sz="1050" dirty="0">
                        <a:latin typeface="Candara" panose="020E0502030303020204" pitchFamily="34" charset="0"/>
                      </a:endParaRPr>
                    </a:p>
                  </a:txBody>
                  <a:tcPr/>
                </a:tc>
                <a:extLst>
                  <a:ext uri="{0D108BD9-81ED-4DB2-BD59-A6C34878D82A}">
                    <a16:rowId xmlns:a16="http://schemas.microsoft.com/office/drawing/2014/main" val="10002"/>
                  </a:ext>
                </a:extLst>
              </a:tr>
            </a:tbl>
          </a:graphicData>
        </a:graphic>
      </p:graphicFrame>
      <p:sp>
        <p:nvSpPr>
          <p:cNvPr id="5" name="Left Arrow 4"/>
          <p:cNvSpPr/>
          <p:nvPr/>
        </p:nvSpPr>
        <p:spPr>
          <a:xfrm>
            <a:off x="4334256" y="2395728"/>
            <a:ext cx="896112" cy="48463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871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a:t>
            </a:r>
            <a:r>
              <a:rPr lang="en-US" sz="2400" dirty="0" smtClean="0">
                <a:latin typeface="Candara" panose="020E0502030303020204" pitchFamily="34" charset="0"/>
              </a:rPr>
              <a:t>3</a:t>
            </a:r>
            <a:r>
              <a:rPr lang="ru-RU" sz="2400" dirty="0" smtClean="0">
                <a:latin typeface="Candara" panose="020E0502030303020204" pitchFamily="34" charset="0"/>
              </a:rPr>
              <a:t>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1464645737"/>
              </p:ext>
            </p:extLst>
          </p:nvPr>
        </p:nvGraphicFramePr>
        <p:xfrm>
          <a:off x="228600" y="1188720"/>
          <a:ext cx="8577072" cy="190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4124588593"/>
              </p:ext>
            </p:extLst>
          </p:nvPr>
        </p:nvGraphicFramePr>
        <p:xfrm>
          <a:off x="192024" y="3099816"/>
          <a:ext cx="8592312" cy="1170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3243462" y="4348864"/>
            <a:ext cx="5495053" cy="469130"/>
            <a:chOff x="3059118" y="59529"/>
            <a:chExt cx="5495053" cy="469130"/>
          </a:xfrm>
        </p:grpSpPr>
        <p:sp>
          <p:nvSpPr>
            <p:cNvPr id="9" name="Round Same Side Corner Rectangle 8"/>
            <p:cNvSpPr/>
            <p:nvPr/>
          </p:nvSpPr>
          <p:spPr>
            <a:xfrm rot="5400000">
              <a:off x="5569216" y="-2450569"/>
              <a:ext cx="469130" cy="548932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3087746" y="82430"/>
              <a:ext cx="5466425" cy="4233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Изградба и доизградба на улици</a:t>
              </a:r>
              <a:endParaRPr lang="en-US" sz="1300" kern="1200" dirty="0">
                <a:latin typeface="Candara" panose="020E0502030303020204" pitchFamily="34" charset="0"/>
              </a:endParaRPr>
            </a:p>
            <a:p>
              <a:pPr marL="114300" lvl="1" indent="-114300" algn="l" defTabSz="577850">
                <a:lnSpc>
                  <a:spcPct val="90000"/>
                </a:lnSpc>
                <a:spcBef>
                  <a:spcPct val="0"/>
                </a:spcBef>
                <a:spcAft>
                  <a:spcPct val="15000"/>
                </a:spcAft>
                <a:buChar char="••"/>
              </a:pPr>
              <a:r>
                <a:rPr lang="mk-MK" sz="1300" kern="1200" dirty="0" smtClean="0">
                  <a:latin typeface="Candara" panose="020E0502030303020204" pitchFamily="34" charset="0"/>
                </a:rPr>
                <a:t>Реконструкција и рехабилитација на улици</a:t>
              </a:r>
              <a:endParaRPr lang="en-US" sz="1300" kern="1200" dirty="0">
                <a:latin typeface="Candara" panose="020E0502030303020204" pitchFamily="34" charset="0"/>
              </a:endParaRPr>
            </a:p>
          </p:txBody>
        </p:sp>
      </p:grpSp>
      <p:grpSp>
        <p:nvGrpSpPr>
          <p:cNvPr id="14" name="Group 13"/>
          <p:cNvGrpSpPr/>
          <p:nvPr/>
        </p:nvGrpSpPr>
        <p:grpSpPr>
          <a:xfrm>
            <a:off x="184343" y="4290223"/>
            <a:ext cx="3087745" cy="586412"/>
            <a:chOff x="0" y="888"/>
            <a:chExt cx="3087745" cy="586412"/>
          </a:xfrm>
          <a:scene3d>
            <a:camera prst="orthographicFront">
              <a:rot lat="0" lon="0" rev="0"/>
            </a:camera>
            <a:lightRig rig="contrasting" dir="t">
              <a:rot lat="0" lon="0" rev="1200000"/>
            </a:lightRig>
          </a:scene3d>
        </p:grpSpPr>
        <p:sp>
          <p:nvSpPr>
            <p:cNvPr id="15" name="Rounded Rectangle 14"/>
            <p:cNvSpPr/>
            <p:nvPr/>
          </p:nvSpPr>
          <p:spPr>
            <a:xfrm>
              <a:off x="0" y="888"/>
              <a:ext cx="3087745" cy="5864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sp>
        <p:sp>
          <p:nvSpPr>
            <p:cNvPr id="16" name="Rounded Rectangle 4"/>
            <p:cNvSpPr/>
            <p:nvPr/>
          </p:nvSpPr>
          <p:spPr>
            <a:xfrm>
              <a:off x="28626" y="29514"/>
              <a:ext cx="3030493" cy="5291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k-MK" kern="1200" dirty="0" smtClean="0">
                  <a:latin typeface="Candara" panose="020E0502030303020204" pitchFamily="34" charset="0"/>
                </a:rPr>
                <a:t>Изградба и реконструкција на локални патишта и улици </a:t>
              </a:r>
              <a:r>
                <a:rPr lang="mk-MK" kern="1200" dirty="0" smtClean="0">
                  <a:latin typeface="Candara" panose="020E0502030303020204" pitchFamily="34" charset="0"/>
                </a:rPr>
                <a:t>24,957,193</a:t>
              </a:r>
              <a:endParaRPr lang="en-US" kern="1200" dirty="0" smtClean="0">
                <a:latin typeface="Candara" panose="020E0502030303020204" pitchFamily="34" charset="0"/>
              </a:endParaRPr>
            </a:p>
            <a:p>
              <a:pPr lvl="0" algn="ctr" defTabSz="800100">
                <a:lnSpc>
                  <a:spcPct val="90000"/>
                </a:lnSpc>
                <a:spcBef>
                  <a:spcPct val="0"/>
                </a:spcBef>
                <a:spcAft>
                  <a:spcPct val="35000"/>
                </a:spcAft>
              </a:pPr>
              <a:endParaRPr lang="en-US" sz="1100" kern="1200" dirty="0"/>
            </a:p>
          </p:txBody>
        </p:sp>
      </p:grpSp>
    </p:spTree>
    <p:extLst>
      <p:ext uri="{BB962C8B-B14F-4D97-AF65-F5344CB8AC3E}">
        <p14:creationId xmlns:p14="http://schemas.microsoft.com/office/powerpoint/2010/main" val="1565615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a:t>
            </a:r>
            <a:r>
              <a:rPr lang="en-US" sz="2400" dirty="0" smtClean="0">
                <a:latin typeface="Candara" panose="020E0502030303020204" pitchFamily="34" charset="0"/>
              </a:rPr>
              <a:t>3</a:t>
            </a:r>
            <a:r>
              <a:rPr lang="ru-RU" sz="2400" dirty="0" smtClean="0">
                <a:latin typeface="Candara" panose="020E0502030303020204" pitchFamily="34" charset="0"/>
              </a:rPr>
              <a:t>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3773928094"/>
              </p:ext>
            </p:extLst>
          </p:nvPr>
        </p:nvGraphicFramePr>
        <p:xfrm>
          <a:off x="220287" y="1022465"/>
          <a:ext cx="8577072" cy="10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231375901"/>
              </p:ext>
            </p:extLst>
          </p:nvPr>
        </p:nvGraphicFramePr>
        <p:xfrm>
          <a:off x="237744" y="2203704"/>
          <a:ext cx="8577072" cy="2258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3972054354"/>
              </p:ext>
            </p:extLst>
          </p:nvPr>
        </p:nvGraphicFramePr>
        <p:xfrm>
          <a:off x="219456" y="4453128"/>
          <a:ext cx="8577072" cy="4846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493550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26</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ru-RU" sz="2400" dirty="0" smtClean="0">
                <a:latin typeface="Candara" panose="020E0502030303020204" pitchFamily="34" charset="0"/>
              </a:rPr>
              <a:t>Расходи во Буџетот на Општина Берово за 202</a:t>
            </a:r>
            <a:r>
              <a:rPr lang="en-US" sz="2400" dirty="0" smtClean="0">
                <a:latin typeface="Candara" panose="020E0502030303020204" pitchFamily="34" charset="0"/>
              </a:rPr>
              <a:t>3</a:t>
            </a:r>
            <a:r>
              <a:rPr lang="ru-RU" sz="2400" dirty="0" smtClean="0">
                <a:latin typeface="Candara" panose="020E0502030303020204" pitchFamily="34" charset="0"/>
              </a:rPr>
              <a:t> година</a:t>
            </a:r>
            <a:endParaRPr lang="ru-RU" sz="2400" dirty="0">
              <a:latin typeface="Candara" panose="020E0502030303020204" pitchFamily="34" charset="0"/>
            </a:endParaRPr>
          </a:p>
        </p:txBody>
      </p:sp>
      <p:graphicFrame>
        <p:nvGraphicFramePr>
          <p:cNvPr id="2" name="Diagram 1"/>
          <p:cNvGraphicFramePr/>
          <p:nvPr>
            <p:extLst>
              <p:ext uri="{D42A27DB-BD31-4B8C-83A1-F6EECF244321}">
                <p14:modId xmlns:p14="http://schemas.microsoft.com/office/powerpoint/2010/main" val="1707072333"/>
              </p:ext>
            </p:extLst>
          </p:nvPr>
        </p:nvGraphicFramePr>
        <p:xfrm>
          <a:off x="228600" y="1188720"/>
          <a:ext cx="8577072" cy="10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605327" y="1936864"/>
            <a:ext cx="3220861" cy="532470"/>
            <a:chOff x="0" y="519869"/>
            <a:chExt cx="3087745" cy="495102"/>
          </a:xfrm>
          <a:scene3d>
            <a:camera prst="orthographicFront">
              <a:rot lat="0" lon="0" rev="0"/>
            </a:camera>
            <a:lightRig rig="contrasting" dir="t">
              <a:rot lat="0" lon="0" rev="1200000"/>
            </a:lightRig>
          </a:scene3d>
        </p:grpSpPr>
        <p:sp>
          <p:nvSpPr>
            <p:cNvPr id="6" name="Rounded Rectangle 5"/>
            <p:cNvSpPr/>
            <p:nvPr/>
          </p:nvSpPr>
          <p:spPr>
            <a:xfrm>
              <a:off x="0" y="519869"/>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7"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Јавна чистота – капитални расходи</a:t>
              </a:r>
            </a:p>
            <a:p>
              <a:pPr lvl="0" algn="ctr" defTabSz="533400">
                <a:lnSpc>
                  <a:spcPct val="90000"/>
                </a:lnSpc>
                <a:spcBef>
                  <a:spcPct val="0"/>
                </a:spcBef>
                <a:spcAft>
                  <a:spcPct val="35000"/>
                </a:spcAft>
              </a:pPr>
              <a:r>
                <a:rPr lang="mk-MK" sz="1200" kern="1200" dirty="0" smtClean="0">
                  <a:latin typeface="Candara" panose="020E0502030303020204" pitchFamily="34" charset="0"/>
                </a:rPr>
                <a:t>783</a:t>
              </a:r>
              <a:r>
                <a:rPr lang="en-US" sz="1200" kern="1200" dirty="0" smtClean="0">
                  <a:latin typeface="Candara" panose="020E0502030303020204" pitchFamily="34" charset="0"/>
                </a:rPr>
                <a:t>.000</a:t>
              </a:r>
              <a:endParaRPr lang="en-US" sz="1200" kern="1200" dirty="0">
                <a:latin typeface="Candara" panose="020E0502030303020204" pitchFamily="34" charset="0"/>
              </a:endParaRPr>
            </a:p>
          </p:txBody>
        </p:sp>
      </p:grpSp>
      <p:graphicFrame>
        <p:nvGraphicFramePr>
          <p:cNvPr id="11" name="Diagram 10"/>
          <p:cNvGraphicFramePr/>
          <p:nvPr>
            <p:extLst>
              <p:ext uri="{D42A27DB-BD31-4B8C-83A1-F6EECF244321}">
                <p14:modId xmlns:p14="http://schemas.microsoft.com/office/powerpoint/2010/main" val="2875715127"/>
              </p:ext>
            </p:extLst>
          </p:nvPr>
        </p:nvGraphicFramePr>
        <p:xfrm>
          <a:off x="204097" y="2707341"/>
          <a:ext cx="8577072" cy="51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p:cNvGrpSpPr/>
          <p:nvPr/>
        </p:nvGrpSpPr>
        <p:grpSpPr>
          <a:xfrm>
            <a:off x="389893" y="3418284"/>
            <a:ext cx="3087745" cy="701387"/>
            <a:chOff x="19761" y="146023"/>
            <a:chExt cx="3087745" cy="844779"/>
          </a:xfrm>
          <a:scene3d>
            <a:camera prst="orthographicFront">
              <a:rot lat="0" lon="0" rev="0"/>
            </a:camera>
            <a:lightRig rig="contrasting" dir="t">
              <a:rot lat="0" lon="0" rev="1200000"/>
            </a:lightRig>
          </a:scene3d>
        </p:grpSpPr>
        <p:sp>
          <p:nvSpPr>
            <p:cNvPr id="13" name="Rounded Rectangle 12"/>
            <p:cNvSpPr/>
            <p:nvPr/>
          </p:nvSpPr>
          <p:spPr>
            <a:xfrm>
              <a:off x="19761" y="263214"/>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14" name="Rounded Rectangle 4"/>
            <p:cNvSpPr/>
            <p:nvPr/>
          </p:nvSpPr>
          <p:spPr>
            <a:xfrm>
              <a:off x="24169" y="146023"/>
              <a:ext cx="3039407" cy="8447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Детски градинки</a:t>
              </a:r>
            </a:p>
            <a:p>
              <a:pPr lvl="0" algn="ctr" defTabSz="533400">
                <a:lnSpc>
                  <a:spcPct val="90000"/>
                </a:lnSpc>
                <a:spcBef>
                  <a:spcPct val="0"/>
                </a:spcBef>
                <a:spcAft>
                  <a:spcPct val="35000"/>
                </a:spcAft>
              </a:pPr>
              <a:r>
                <a:rPr lang="mk-MK" sz="1200" kern="1200" dirty="0" smtClean="0">
                  <a:latin typeface="Candara" panose="020E0502030303020204" pitchFamily="34" charset="0"/>
                </a:rPr>
                <a:t>12</a:t>
              </a:r>
              <a:r>
                <a:rPr lang="en-GB" sz="1200" kern="1200" dirty="0" smtClean="0">
                  <a:latin typeface="Candara" panose="020E0502030303020204" pitchFamily="34" charset="0"/>
                </a:rPr>
                <a:t>0.000</a:t>
              </a:r>
              <a:endParaRPr lang="en-US" sz="1200" kern="1200" dirty="0">
                <a:latin typeface="Candara" panose="020E0502030303020204" pitchFamily="34" charset="0"/>
              </a:endParaRPr>
            </a:p>
          </p:txBody>
        </p:sp>
      </p:grpSp>
      <p:grpSp>
        <p:nvGrpSpPr>
          <p:cNvPr id="22" name="Group 21"/>
          <p:cNvGrpSpPr/>
          <p:nvPr/>
        </p:nvGrpSpPr>
        <p:grpSpPr>
          <a:xfrm>
            <a:off x="379691" y="4277205"/>
            <a:ext cx="3087745" cy="377922"/>
            <a:chOff x="-24169" y="531246"/>
            <a:chExt cx="3087745" cy="495102"/>
          </a:xfrm>
          <a:scene3d>
            <a:camera prst="orthographicFront">
              <a:rot lat="0" lon="0" rev="0"/>
            </a:camera>
            <a:lightRig rig="contrasting" dir="t">
              <a:rot lat="0" lon="0" rev="1200000"/>
            </a:lightRig>
          </a:scene3d>
        </p:grpSpPr>
        <p:sp>
          <p:nvSpPr>
            <p:cNvPr id="23" name="Rounded Rectangle 22"/>
            <p:cNvSpPr/>
            <p:nvPr/>
          </p:nvSpPr>
          <p:spPr>
            <a:xfrm>
              <a:off x="-24169" y="531246"/>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24"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Домови за стари</a:t>
              </a:r>
            </a:p>
            <a:p>
              <a:pPr lvl="0" algn="ctr" defTabSz="533400">
                <a:lnSpc>
                  <a:spcPct val="90000"/>
                </a:lnSpc>
                <a:spcBef>
                  <a:spcPct val="0"/>
                </a:spcBef>
                <a:spcAft>
                  <a:spcPct val="35000"/>
                </a:spcAft>
              </a:pPr>
              <a:r>
                <a:rPr lang="mk-MK" sz="1200" kern="1200" dirty="0" smtClean="0">
                  <a:latin typeface="Candara" panose="020E0502030303020204" pitchFamily="34" charset="0"/>
                </a:rPr>
                <a:t>5,324,160</a:t>
              </a:r>
              <a:endParaRPr lang="en-US" sz="1200" kern="1200" dirty="0">
                <a:latin typeface="Candara" panose="020E0502030303020204" pitchFamily="34" charset="0"/>
              </a:endParaRPr>
            </a:p>
          </p:txBody>
        </p:sp>
      </p:grpSp>
      <p:grpSp>
        <p:nvGrpSpPr>
          <p:cNvPr id="25" name="Group 24"/>
          <p:cNvGrpSpPr/>
          <p:nvPr/>
        </p:nvGrpSpPr>
        <p:grpSpPr>
          <a:xfrm>
            <a:off x="4671884" y="2937326"/>
            <a:ext cx="3087745" cy="518159"/>
            <a:chOff x="-24169" y="531246"/>
            <a:chExt cx="3087745" cy="495102"/>
          </a:xfrm>
          <a:scene3d>
            <a:camera prst="orthographicFront">
              <a:rot lat="0" lon="0" rev="0"/>
            </a:camera>
            <a:lightRig rig="contrasting" dir="t">
              <a:rot lat="0" lon="0" rev="1200000"/>
            </a:lightRig>
          </a:scene3d>
        </p:grpSpPr>
        <p:sp>
          <p:nvSpPr>
            <p:cNvPr id="26" name="Rounded Rectangle 25"/>
            <p:cNvSpPr/>
            <p:nvPr/>
          </p:nvSpPr>
          <p:spPr>
            <a:xfrm>
              <a:off x="-24169" y="531246"/>
              <a:ext cx="3087745" cy="49510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27" name="Rounded Rectangle 4"/>
            <p:cNvSpPr/>
            <p:nvPr/>
          </p:nvSpPr>
          <p:spPr>
            <a:xfrm>
              <a:off x="24169" y="544038"/>
              <a:ext cx="3039407" cy="446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mk-MK" sz="1200" kern="1200" dirty="0" smtClean="0">
                  <a:latin typeface="Candara" panose="020E0502030303020204" pitchFamily="34" charset="0"/>
                </a:rPr>
                <a:t>Родова еднаквост</a:t>
              </a:r>
            </a:p>
            <a:p>
              <a:pPr lvl="0" algn="ctr" defTabSz="533400">
                <a:lnSpc>
                  <a:spcPct val="90000"/>
                </a:lnSpc>
                <a:spcBef>
                  <a:spcPct val="0"/>
                </a:spcBef>
                <a:spcAft>
                  <a:spcPct val="35000"/>
                </a:spcAft>
              </a:pPr>
              <a:r>
                <a:rPr lang="en-US" sz="1200" kern="1200" dirty="0" smtClean="0">
                  <a:latin typeface="Candara" panose="020E0502030303020204" pitchFamily="34" charset="0"/>
                </a:rPr>
                <a:t>75</a:t>
              </a:r>
              <a:r>
                <a:rPr lang="mk-MK" sz="1200" kern="1200" dirty="0" smtClean="0">
                  <a:latin typeface="Candara" panose="020E0502030303020204" pitchFamily="34" charset="0"/>
                </a:rPr>
                <a:t>.000</a:t>
              </a:r>
              <a:endParaRPr lang="en-US" sz="1200" kern="1200" dirty="0">
                <a:latin typeface="Candara" panose="020E0502030303020204" pitchFamily="34" charset="0"/>
              </a:endParaRPr>
            </a:p>
          </p:txBody>
        </p:sp>
      </p:grpSp>
    </p:spTree>
    <p:extLst>
      <p:ext uri="{BB962C8B-B14F-4D97-AF65-F5344CB8AC3E}">
        <p14:creationId xmlns:p14="http://schemas.microsoft.com/office/powerpoint/2010/main" val="730830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000" b="1" dirty="0" smtClean="0"/>
              <a:t>Проекти поддржани и финансирани од Општина Берово</a:t>
            </a:r>
            <a:endParaRPr lang="en-US" sz="2000" b="1" dirty="0"/>
          </a:p>
        </p:txBody>
      </p:sp>
      <p:sp>
        <p:nvSpPr>
          <p:cNvPr id="3" name="Text Placeholder 2"/>
          <p:cNvSpPr>
            <a:spLocks noGrp="1"/>
          </p:cNvSpPr>
          <p:nvPr>
            <p:ph type="body" idx="1"/>
          </p:nvPr>
        </p:nvSpPr>
        <p:spPr/>
        <p:txBody>
          <a:bodyPr>
            <a:normAutofit/>
          </a:bodyPr>
          <a:lstStyle/>
          <a:p>
            <a:r>
              <a:rPr lang="mk-MK" sz="1200" dirty="0" smtClean="0"/>
              <a:t>Берово и Штип заедно за подобрување на уловите за живот на ромите 3.108,880 денари.</a:t>
            </a:r>
          </a:p>
          <a:p>
            <a:r>
              <a:rPr lang="mk-MK" sz="1200" dirty="0" smtClean="0"/>
              <a:t>Подобрување на условите за живот за стари и изнемоштени лица, Опшртинско корисна работа </a:t>
            </a:r>
            <a:r>
              <a:rPr lang="mk-MK" sz="1200" dirty="0" smtClean="0"/>
              <a:t>1.967.000 </a:t>
            </a:r>
            <a:r>
              <a:rPr lang="mk-MK" sz="1200" dirty="0" smtClean="0"/>
              <a:t>денари.</a:t>
            </a:r>
          </a:p>
          <a:p>
            <a:r>
              <a:rPr lang="mk-MK" sz="1200" dirty="0" smtClean="0"/>
              <a:t>Подршка на невладини организации и здруженија на граѓани </a:t>
            </a:r>
            <a:r>
              <a:rPr lang="mk-MK" sz="1200" dirty="0" smtClean="0"/>
              <a:t>320</a:t>
            </a:r>
            <a:r>
              <a:rPr lang="mk-MK" sz="1200" dirty="0" smtClean="0"/>
              <a:t>.000 </a:t>
            </a:r>
            <a:r>
              <a:rPr lang="mk-MK" sz="1200" dirty="0" smtClean="0"/>
              <a:t>денари.</a:t>
            </a:r>
          </a:p>
          <a:p>
            <a:r>
              <a:rPr lang="mk-MK" sz="1200" dirty="0" smtClean="0"/>
              <a:t>Поддршка на спортски здруженија 1.300.000</a:t>
            </a:r>
          </a:p>
          <a:p>
            <a:r>
              <a:rPr lang="mk-MK" sz="1200" dirty="0" smtClean="0"/>
              <a:t>Изработка на нова стратегија за енергетска </a:t>
            </a:r>
            <a:r>
              <a:rPr lang="mk-MK" sz="1200" dirty="0" smtClean="0"/>
              <a:t>ефикасност </a:t>
            </a:r>
            <a:r>
              <a:rPr lang="mk-MK" sz="1200" dirty="0" smtClean="0"/>
              <a:t>200.000 денари.</a:t>
            </a:r>
          </a:p>
          <a:p>
            <a:pPr marL="101600" indent="0">
              <a:buNone/>
            </a:pPr>
            <a:r>
              <a:rPr lang="mk-MK" sz="1200" dirty="0" smtClean="0"/>
              <a:t> </a:t>
            </a:r>
            <a:r>
              <a:rPr lang="en-US" sz="1200" dirty="0" smtClean="0"/>
              <a:t> 	</a:t>
            </a:r>
            <a:endParaRPr lang="en-US" sz="1200" dirty="0"/>
          </a:p>
        </p:txBody>
      </p:sp>
      <p:sp>
        <p:nvSpPr>
          <p:cNvPr id="4" name="Text Placeholder 3"/>
          <p:cNvSpPr>
            <a:spLocks noGrp="1"/>
          </p:cNvSpPr>
          <p:nvPr>
            <p:ph type="body" idx="2"/>
          </p:nvPr>
        </p:nvSpPr>
        <p:spPr/>
        <p:txBody>
          <a:bodyPr>
            <a:normAutofit/>
          </a:bodyPr>
          <a:lstStyle/>
          <a:p>
            <a:r>
              <a:rPr lang="mk-MK" sz="1200" dirty="0" smtClean="0"/>
              <a:t>.</a:t>
            </a: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sp>
        <p:nvSpPr>
          <p:cNvPr id="19" name="Google Shape;821;p21"/>
          <p:cNvSpPr txBox="1">
            <a:spLocks/>
          </p:cNvSpPr>
          <p:nvPr/>
        </p:nvSpPr>
        <p:spPr>
          <a:xfrm>
            <a:off x="489372" y="27085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РАЗВОЕН ДЕЛ НА БУЏЕТОТ – период 202</a:t>
            </a:r>
            <a:r>
              <a:rPr lang="en-US" sz="2400" dirty="0" smtClean="0">
                <a:latin typeface="Candara" panose="020E0502030303020204" pitchFamily="34" charset="0"/>
              </a:rPr>
              <a:t>2</a:t>
            </a:r>
            <a:r>
              <a:rPr lang="mk-MK" sz="2400" dirty="0" smtClean="0">
                <a:latin typeface="Candara" panose="020E0502030303020204" pitchFamily="34" charset="0"/>
              </a:rPr>
              <a:t>-2024</a:t>
            </a:r>
            <a:endParaRPr lang="ru-RU" sz="2400" dirty="0">
              <a:latin typeface="Candara" panose="020E0502030303020204" pitchFamily="34" charset="0"/>
            </a:endParaRPr>
          </a:p>
        </p:txBody>
      </p:sp>
      <p:sp>
        <p:nvSpPr>
          <p:cNvPr id="4" name="Google Shape;821;p21"/>
          <p:cNvSpPr txBox="1">
            <a:spLocks/>
          </p:cNvSpPr>
          <p:nvPr/>
        </p:nvSpPr>
        <p:spPr>
          <a:xfrm>
            <a:off x="612649" y="1438553"/>
            <a:ext cx="8375903" cy="33650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algn="ctr"/>
            <a:r>
              <a:rPr lang="ru-RU" sz="2000" b="1" u="sng" dirty="0" smtClean="0">
                <a:latin typeface="Candara" panose="020E0502030303020204" pitchFamily="34" charset="0"/>
              </a:rPr>
              <a:t>,,</a:t>
            </a:r>
            <a:r>
              <a:rPr lang="mk-MK" sz="2000" b="1" u="sng" dirty="0" smtClean="0">
                <a:latin typeface="Candara" panose="020E0502030303020204" pitchFamily="34" charset="0"/>
              </a:rPr>
              <a:t>Штип и Берово , заедно за подобрување на условите за живот на Ромските заедници</a:t>
            </a:r>
            <a:r>
              <a:rPr lang="ru-RU" sz="1800" b="1" dirty="0" smtClean="0">
                <a:latin typeface="Candara" panose="020E0502030303020204" pitchFamily="34" charset="0"/>
              </a:rPr>
              <a:t>’’</a:t>
            </a:r>
          </a:p>
          <a:p>
            <a:endParaRPr lang="ru-RU" sz="1800" b="1" u="sng" dirty="0">
              <a:latin typeface="Candara" panose="020E0502030303020204" pitchFamily="34" charset="0"/>
            </a:endParaRPr>
          </a:p>
          <a:p>
            <a:r>
              <a:rPr lang="mk-MK" sz="1800" dirty="0" smtClean="0">
                <a:latin typeface="Candara" panose="020E0502030303020204" pitchFamily="34" charset="0"/>
              </a:rPr>
              <a:t>Главна цел е да се унапреди домувањето, образованието и економските можности на Ромите и луѓето кои живеат во длабока сиромаштија преку подобрување на нивните услови за домување и пристап до социјалните услуги во општеството.Специфични цели се </a:t>
            </a:r>
            <a:r>
              <a:rPr lang="en-US" sz="1800" dirty="0" smtClean="0">
                <a:latin typeface="Candara" panose="020E0502030303020204" pitchFamily="34" charset="0"/>
              </a:rPr>
              <a:t>: 1</a:t>
            </a:r>
            <a:r>
              <a:rPr lang="mk-MK" sz="1800" dirty="0" smtClean="0">
                <a:latin typeface="Candara" panose="020E0502030303020204" pitchFamily="34" charset="0"/>
              </a:rPr>
              <a:t>-Подобрување на условите за домување на лицата Роми кои живеат во сиромаштија и живеат во сиромашни или неформални населби во општините. 2- Зголемување и подобрување на пристапот на Ромите и луѓето кои живеат во длабока сиромаштија до социо-едукативни услуги и здраствени услуги согласно планираните активности.</a:t>
            </a:r>
            <a:endParaRPr lang="en-US" sz="1800" dirty="0" smtClean="0">
              <a:latin typeface="Candara" panose="020E0502030303020204" pitchFamily="34" charset="0"/>
            </a:endParaRPr>
          </a:p>
          <a:p>
            <a:r>
              <a:rPr lang="ru-RU" sz="1800" dirty="0" smtClean="0">
                <a:latin typeface="Candara" panose="020E0502030303020204" pitchFamily="34" charset="0"/>
              </a:rPr>
              <a:t>Период на реализација на проектот е </a:t>
            </a:r>
            <a:r>
              <a:rPr lang="en-US" sz="1800" dirty="0" smtClean="0">
                <a:latin typeface="Candara" panose="020E0502030303020204" pitchFamily="34" charset="0"/>
              </a:rPr>
              <a:t>:</a:t>
            </a:r>
            <a:r>
              <a:rPr lang="ru-RU" sz="1800" dirty="0" smtClean="0">
                <a:latin typeface="Candara" panose="020E0502030303020204" pitchFamily="34" charset="0"/>
              </a:rPr>
              <a:t>02.01.2024 година</a:t>
            </a:r>
          </a:p>
          <a:p>
            <a:r>
              <a:rPr lang="mk-MK" sz="1800" dirty="0" smtClean="0">
                <a:latin typeface="Candara" panose="020E0502030303020204" pitchFamily="34" charset="0"/>
              </a:rPr>
              <a:t>Вкупна вредност на пректот </a:t>
            </a:r>
            <a:r>
              <a:rPr lang="en-US" sz="1800" dirty="0" smtClean="0">
                <a:latin typeface="Candara" panose="020E0502030303020204" pitchFamily="34" charset="0"/>
              </a:rPr>
              <a:t>: 55.156.640,00</a:t>
            </a:r>
            <a:r>
              <a:rPr lang="mk-MK" sz="1800" dirty="0" smtClean="0">
                <a:latin typeface="Candara" panose="020E0502030303020204" pitchFamily="34" charset="0"/>
              </a:rPr>
              <a:t> денари</a:t>
            </a:r>
            <a:r>
              <a:rPr lang="en-US" sz="1800" dirty="0" smtClean="0">
                <a:latin typeface="Candara" panose="020E0502030303020204" pitchFamily="34" charset="0"/>
              </a:rPr>
              <a:t> </a:t>
            </a:r>
            <a:endParaRPr lang="ru-RU" sz="1800" dirty="0" smtClean="0">
              <a:latin typeface="Candara" panose="020E0502030303020204" pitchFamily="34" charset="0"/>
            </a:endParaRPr>
          </a:p>
          <a:p>
            <a:r>
              <a:rPr lang="mk-MK" sz="1800" dirty="0" smtClean="0">
                <a:latin typeface="Candara" panose="020E0502030303020204" pitchFamily="34" charset="0"/>
              </a:rPr>
              <a:t>За Општина Берово</a:t>
            </a:r>
            <a:r>
              <a:rPr lang="en-US" sz="1800" dirty="0" smtClean="0">
                <a:latin typeface="Candara" panose="020E0502030303020204" pitchFamily="34" charset="0"/>
              </a:rPr>
              <a:t>: 8.580.880,00 </a:t>
            </a:r>
            <a:r>
              <a:rPr lang="mk-MK" sz="1800" dirty="0" smtClean="0">
                <a:latin typeface="Candara" panose="020E0502030303020204" pitchFamily="34" charset="0"/>
              </a:rPr>
              <a:t>денари</a:t>
            </a:r>
            <a:endParaRPr lang="ru-RU" sz="1800" dirty="0">
              <a:latin typeface="Candara" panose="020E0502030303020204" pitchFamily="34" charset="0"/>
            </a:endParaRPr>
          </a:p>
        </p:txBody>
      </p:sp>
    </p:spTree>
    <p:extLst>
      <p:ext uri="{BB962C8B-B14F-4D97-AF65-F5344CB8AC3E}">
        <p14:creationId xmlns:p14="http://schemas.microsoft.com/office/powerpoint/2010/main" val="2281708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Развоен дел на БУЏЕТОТ- период 2022-2023</a:t>
            </a:r>
            <a:endParaRPr lang="en-US" dirty="0"/>
          </a:p>
        </p:txBody>
      </p:sp>
      <p:sp>
        <p:nvSpPr>
          <p:cNvPr id="3" name="Text Placeholder 2"/>
          <p:cNvSpPr>
            <a:spLocks noGrp="1"/>
          </p:cNvSpPr>
          <p:nvPr>
            <p:ph type="body" idx="1"/>
          </p:nvPr>
        </p:nvSpPr>
        <p:spPr>
          <a:xfrm>
            <a:off x="739675" y="1218008"/>
            <a:ext cx="8071816" cy="3220987"/>
          </a:xfrm>
        </p:spPr>
        <p:txBody>
          <a:bodyPr>
            <a:normAutofit fontScale="77500" lnSpcReduction="20000"/>
          </a:bodyPr>
          <a:lstStyle/>
          <a:p>
            <a:r>
              <a:rPr lang="mk-MK" dirty="0" smtClean="0"/>
              <a:t>„Волонтери преку граница“ е проект  од програмата ИПА за прекугранична соработка Република Северна Македонија – Република Бугарија. Целта на проектот е превенција и ублажување на природните и вештачките катастрофи , со прекугранично влијание е целта на реализацијата на прокетот. Проектот предвидува набавка на специјлано возило со модули за интервенција и чистење на снежни наноси , едно во општина Берово и едно во општина Сандански. Преку реализација на проектните активности предвидено е да се одржат заеднички обуки со цел подигање на јавната свест за превенција од ризиците кои можат да се случат при природни катастрофи, каде што ќе бидат вклучени доброволци од двете страни на границата. </a:t>
            </a:r>
            <a:endParaRPr lang="en-US" dirty="0" smtClean="0"/>
          </a:p>
          <a:p>
            <a:r>
              <a:rPr lang="mk-MK" dirty="0" smtClean="0"/>
              <a:t>Времетрање на проектот до: 30.05.2022</a:t>
            </a:r>
            <a:endParaRPr lang="en-US" dirty="0" smtClean="0"/>
          </a:p>
          <a:p>
            <a:r>
              <a:rPr lang="mk-MK" dirty="0" smtClean="0"/>
              <a:t>Вкупно буџет: 24.443.633,00 денари за двата партнери, односно 11.028.016,00 денари за Општина Берово.</a:t>
            </a:r>
          </a:p>
          <a:p>
            <a:endParaRPr lang="en-US" dirty="0" smtClean="0"/>
          </a:p>
          <a:p>
            <a:endParaRPr lang="en-US"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6"/>
          <p:cNvSpPr txBox="1">
            <a:spLocks noGrp="1"/>
          </p:cNvSpPr>
          <p:nvPr>
            <p:ph type="title"/>
          </p:nvPr>
        </p:nvSpPr>
        <p:spPr>
          <a:xfrm>
            <a:off x="739675" y="401249"/>
            <a:ext cx="7686000" cy="816759"/>
          </a:xfrm>
          <a:prstGeom prst="rect">
            <a:avLst/>
          </a:prstGeom>
        </p:spPr>
        <p:txBody>
          <a:bodyPr spcFirstLastPara="1" wrap="square" lIns="91425" tIns="91425" rIns="91425" bIns="91425" anchor="b" anchorCtr="0">
            <a:noAutofit/>
          </a:bodyPr>
          <a:lstStyle/>
          <a:p>
            <a:pPr marL="457200" lvl="0" indent="-457200" algn="l" rtl="0">
              <a:spcBef>
                <a:spcPts val="0"/>
              </a:spcBef>
              <a:spcAft>
                <a:spcPts val="0"/>
              </a:spcAft>
              <a:buFont typeface="Wingdings" panose="05000000000000000000" pitchFamily="2" charset="2"/>
              <a:buChar char="ü"/>
            </a:pPr>
            <a:r>
              <a:rPr lang="mk-MK" dirty="0" smtClean="0">
                <a:solidFill>
                  <a:schemeClr val="tx1">
                    <a:lumMod val="95000"/>
                  </a:schemeClr>
                </a:solidFill>
                <a:latin typeface="Candara" panose="020E0502030303020204" pitchFamily="34" charset="0"/>
              </a:rPr>
              <a:t> ВОВЕД</a:t>
            </a:r>
            <a:endParaRPr dirty="0">
              <a:solidFill>
                <a:schemeClr val="tx1">
                  <a:lumMod val="95000"/>
                </a:schemeClr>
              </a:solidFill>
              <a:latin typeface="Candara" panose="020E0502030303020204" pitchFamily="34" charset="0"/>
            </a:endParaRPr>
          </a:p>
        </p:txBody>
      </p:sp>
      <p:sp>
        <p:nvSpPr>
          <p:cNvPr id="786" name="Google Shape;786;p16"/>
          <p:cNvSpPr txBox="1">
            <a:spLocks noGrp="1"/>
          </p:cNvSpPr>
          <p:nvPr>
            <p:ph type="body" idx="1"/>
          </p:nvPr>
        </p:nvSpPr>
        <p:spPr>
          <a:xfrm>
            <a:off x="207264" y="1121664"/>
            <a:ext cx="4263211" cy="2950245"/>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ru-RU" sz="1600" b="1" dirty="0">
                <a:solidFill>
                  <a:schemeClr val="accent6">
                    <a:lumMod val="40000"/>
                    <a:lumOff val="60000"/>
                  </a:schemeClr>
                </a:solidFill>
                <a:latin typeface="Candara" panose="020E0502030303020204" pitchFamily="34" charset="0"/>
              </a:rPr>
              <a:t>Буџет на општината е годишен </a:t>
            </a:r>
            <a:br>
              <a:rPr lang="ru-RU" sz="1600" b="1" dirty="0">
                <a:solidFill>
                  <a:schemeClr val="accent6">
                    <a:lumMod val="40000"/>
                    <a:lumOff val="60000"/>
                  </a:schemeClr>
                </a:solidFill>
                <a:latin typeface="Candara" panose="020E0502030303020204" pitchFamily="34" charset="0"/>
              </a:rPr>
            </a:br>
            <a:r>
              <a:rPr lang="ru-RU" sz="1600" b="1" dirty="0">
                <a:solidFill>
                  <a:schemeClr val="accent6">
                    <a:lumMod val="40000"/>
                    <a:lumOff val="60000"/>
                  </a:schemeClr>
                </a:solidFill>
                <a:latin typeface="Candara" panose="020E0502030303020204" pitchFamily="34" charset="0"/>
              </a:rPr>
              <a:t>план на приходи, други приливи и одобрени средства и ги </a:t>
            </a:r>
            <a:r>
              <a:rPr lang="ru-RU" sz="1600" b="1" dirty="0" smtClean="0">
                <a:solidFill>
                  <a:schemeClr val="accent6">
                    <a:lumMod val="40000"/>
                    <a:lumOff val="60000"/>
                  </a:schemeClr>
                </a:solidFill>
                <a:latin typeface="Candara" panose="020E0502030303020204" pitchFamily="34" charset="0"/>
              </a:rPr>
              <a:t>вклучува</a:t>
            </a:r>
            <a:r>
              <a:rPr lang="en-US" sz="1600" b="1" dirty="0" smtClean="0">
                <a:solidFill>
                  <a:schemeClr val="accent6">
                    <a:lumMod val="40000"/>
                    <a:lumOff val="60000"/>
                  </a:schemeClr>
                </a:solidFill>
                <a:latin typeface="Candara" panose="020E0502030303020204" pitchFamily="34" charset="0"/>
              </a:rPr>
              <a:t>:</a:t>
            </a:r>
            <a:endParaRPr lang="mk-MK" sz="1600" b="1" dirty="0" smtClean="0">
              <a:solidFill>
                <a:schemeClr val="accent6">
                  <a:lumMod val="40000"/>
                  <a:lumOff val="60000"/>
                </a:schemeClr>
              </a:solidFill>
              <a:latin typeface="Candara" panose="020E0502030303020204" pitchFamily="34" charset="0"/>
            </a:endParaRPr>
          </a:p>
          <a:p>
            <a:pPr marL="0" lvl="0" indent="0">
              <a:buClr>
                <a:schemeClr val="dk1"/>
              </a:buClr>
              <a:buSzPts val="1100"/>
              <a:buNone/>
            </a:pPr>
            <a:r>
              <a:rPr lang="ru-RU" sz="1600" b="1" dirty="0">
                <a:latin typeface="Candara" panose="020E0502030303020204" pitchFamily="34" charset="0"/>
              </a:rPr>
              <a:t/>
            </a:r>
            <a:br>
              <a:rPr lang="ru-RU" sz="1600" b="1" dirty="0">
                <a:latin typeface="Candara" panose="020E0502030303020204" pitchFamily="34" charset="0"/>
              </a:rPr>
            </a:br>
            <a:r>
              <a:rPr lang="ru-RU" sz="1600" b="1" dirty="0" smtClean="0">
                <a:latin typeface="Candara" panose="020E0502030303020204" pitchFamily="34" charset="0"/>
              </a:rPr>
              <a:t>	1.</a:t>
            </a:r>
            <a:r>
              <a:rPr lang="en-US" sz="1600" b="1" dirty="0" smtClean="0">
                <a:latin typeface="Candara" panose="020E0502030303020204" pitchFamily="34" charset="0"/>
              </a:rPr>
              <a:t>O</a:t>
            </a:r>
            <a:r>
              <a:rPr lang="ru-RU" sz="1600" b="1" dirty="0" smtClean="0">
                <a:latin typeface="Candara" panose="020E0502030303020204" pitchFamily="34" charset="0"/>
              </a:rPr>
              <a:t>сновниот </a:t>
            </a:r>
            <a:r>
              <a:rPr lang="ru-RU" sz="1600" b="1" dirty="0">
                <a:latin typeface="Candara" panose="020E0502030303020204" pitchFamily="34" charset="0"/>
              </a:rPr>
              <a:t>буџет, </a:t>
            </a:r>
            <a:br>
              <a:rPr lang="ru-RU" sz="1600" b="1" dirty="0">
                <a:latin typeface="Candara" panose="020E0502030303020204" pitchFamily="34" charset="0"/>
              </a:rPr>
            </a:br>
            <a:r>
              <a:rPr lang="ru-RU" sz="1600" b="1" dirty="0" smtClean="0">
                <a:latin typeface="Candara" panose="020E0502030303020204" pitchFamily="34" charset="0"/>
              </a:rPr>
              <a:t>	2.</a:t>
            </a:r>
            <a:r>
              <a:rPr lang="mk-MK" sz="1600" b="1" dirty="0">
                <a:latin typeface="Candara" panose="020E0502030303020204" pitchFamily="34" charset="0"/>
              </a:rPr>
              <a:t>Б</a:t>
            </a:r>
            <a:r>
              <a:rPr lang="ru-RU" sz="1600" b="1" dirty="0" smtClean="0">
                <a:latin typeface="Candara" panose="020E0502030303020204" pitchFamily="34" charset="0"/>
              </a:rPr>
              <a:t>уџетот </a:t>
            </a:r>
            <a:r>
              <a:rPr lang="ru-RU" sz="1600" b="1" dirty="0">
                <a:latin typeface="Candara" panose="020E0502030303020204" pitchFamily="34" charset="0"/>
              </a:rPr>
              <a:t>на дотации, </a:t>
            </a:r>
            <a:br>
              <a:rPr lang="ru-RU" sz="1600" b="1" dirty="0">
                <a:latin typeface="Candara" panose="020E0502030303020204" pitchFamily="34" charset="0"/>
              </a:rPr>
            </a:br>
            <a:r>
              <a:rPr lang="ru-RU" sz="1600" b="1" dirty="0" smtClean="0">
                <a:latin typeface="Candara" panose="020E0502030303020204" pitchFamily="34" charset="0"/>
              </a:rPr>
              <a:t>	3</a:t>
            </a:r>
            <a:r>
              <a:rPr lang="ru-RU" sz="1600" b="1" dirty="0">
                <a:latin typeface="Candara" panose="020E0502030303020204" pitchFamily="34" charset="0"/>
              </a:rPr>
              <a:t>. </a:t>
            </a:r>
            <a:r>
              <a:rPr lang="ru-RU" sz="1600" b="1" dirty="0" smtClean="0">
                <a:latin typeface="Candara" panose="020E0502030303020204" pitchFamily="34" charset="0"/>
              </a:rPr>
              <a:t>Буџетот </a:t>
            </a:r>
            <a:r>
              <a:rPr lang="ru-RU" sz="1600" b="1" dirty="0">
                <a:latin typeface="Candara" panose="020E0502030303020204" pitchFamily="34" charset="0"/>
              </a:rPr>
              <a:t>на самофинансирачки </a:t>
            </a:r>
            <a:r>
              <a:rPr lang="en-GB" sz="1600" b="1" dirty="0" smtClean="0">
                <a:latin typeface="Candara" panose="020E0502030303020204" pitchFamily="34" charset="0"/>
              </a:rPr>
              <a:t>               </a:t>
            </a:r>
            <a:r>
              <a:rPr lang="ru-RU" sz="1600" b="1" dirty="0" smtClean="0">
                <a:latin typeface="Candara" panose="020E0502030303020204" pitchFamily="34" charset="0"/>
              </a:rPr>
              <a:t>активности</a:t>
            </a:r>
            <a:r>
              <a:rPr lang="ru-RU" sz="1600" b="1" dirty="0">
                <a:latin typeface="Candara" panose="020E0502030303020204" pitchFamily="34" charset="0"/>
              </a:rPr>
              <a:t>, </a:t>
            </a:r>
            <a:br>
              <a:rPr lang="ru-RU" sz="1600" b="1" dirty="0">
                <a:latin typeface="Candara" panose="020E0502030303020204" pitchFamily="34" charset="0"/>
              </a:rPr>
            </a:br>
            <a:r>
              <a:rPr lang="ru-RU" sz="1600" b="1" dirty="0" smtClean="0">
                <a:latin typeface="Candara" panose="020E0502030303020204" pitchFamily="34" charset="0"/>
              </a:rPr>
              <a:t>	4.Буџетот </a:t>
            </a:r>
            <a:r>
              <a:rPr lang="ru-RU" sz="1600" b="1" dirty="0">
                <a:latin typeface="Candara" panose="020E0502030303020204" pitchFamily="34" charset="0"/>
              </a:rPr>
              <a:t>на донации и </a:t>
            </a:r>
            <a:br>
              <a:rPr lang="ru-RU" sz="1600" b="1" dirty="0">
                <a:latin typeface="Candara" panose="020E0502030303020204" pitchFamily="34" charset="0"/>
              </a:rPr>
            </a:br>
            <a:r>
              <a:rPr lang="ru-RU" sz="1600" b="1" dirty="0" smtClean="0">
                <a:latin typeface="Candara" panose="020E0502030303020204" pitchFamily="34" charset="0"/>
              </a:rPr>
              <a:t>	5.Буџетот </a:t>
            </a:r>
            <a:r>
              <a:rPr lang="ru-RU" sz="1600" b="1" dirty="0">
                <a:latin typeface="Candara" panose="020E0502030303020204" pitchFamily="34" charset="0"/>
              </a:rPr>
              <a:t>на заеми </a:t>
            </a:r>
            <a:endParaRPr sz="1600" dirty="0">
              <a:solidFill>
                <a:srgbClr val="FFFFFF"/>
              </a:solidFill>
              <a:latin typeface="Candara" panose="020E0502030303020204" pitchFamily="34" charset="0"/>
            </a:endParaRPr>
          </a:p>
        </p:txBody>
      </p:sp>
      <p:sp>
        <p:nvSpPr>
          <p:cNvPr id="785" name="Google Shape;785;p16"/>
          <p:cNvSpPr txBox="1">
            <a:spLocks noGrp="1"/>
          </p:cNvSpPr>
          <p:nvPr>
            <p:ph type="body" idx="2"/>
          </p:nvPr>
        </p:nvSpPr>
        <p:spPr>
          <a:xfrm>
            <a:off x="4694997" y="851877"/>
            <a:ext cx="3730800" cy="2766646"/>
          </a:xfrm>
          <a:prstGeom prst="rect">
            <a:avLst/>
          </a:prstGeom>
        </p:spPr>
        <p:txBody>
          <a:bodyPr spcFirstLastPara="1" wrap="square" lIns="91425" tIns="91425" rIns="91425" bIns="91425" anchor="t" anchorCtr="0">
            <a:noAutofit/>
          </a:bodyPr>
          <a:lstStyle/>
          <a:p>
            <a:pPr marL="0" lv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1.Основниот </a:t>
            </a:r>
            <a:r>
              <a:rPr lang="ru-RU" sz="1100" b="1" dirty="0">
                <a:solidFill>
                  <a:schemeClr val="accent3">
                    <a:lumMod val="60000"/>
                    <a:lumOff val="40000"/>
                  </a:schemeClr>
                </a:solidFill>
                <a:latin typeface="Candara" panose="020E0502030303020204" pitchFamily="34" charset="0"/>
              </a:rPr>
              <a:t>буџет </a:t>
            </a:r>
            <a:r>
              <a:rPr lang="ru-RU" sz="1100" b="1" dirty="0">
                <a:latin typeface="Candara" panose="020E0502030303020204" pitchFamily="34" charset="0"/>
              </a:rPr>
              <a:t>е годишен план на приходи, други приливи и одобрени средства со буџетот за финансирање на основните надлежности на </a:t>
            </a:r>
            <a:r>
              <a:rPr lang="ru-RU" sz="1100" b="1" dirty="0" smtClean="0">
                <a:latin typeface="Candara" panose="020E0502030303020204" pitchFamily="34" charset="0"/>
              </a:rPr>
              <a:t>општината.</a:t>
            </a:r>
          </a:p>
          <a:p>
            <a:pPr marL="0" lv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2.Буџет </a:t>
            </a:r>
            <a:r>
              <a:rPr lang="ru-RU" sz="1100" b="1" dirty="0">
                <a:solidFill>
                  <a:schemeClr val="accent3">
                    <a:lumMod val="60000"/>
                    <a:lumOff val="40000"/>
                  </a:schemeClr>
                </a:solidFill>
                <a:latin typeface="Candara" panose="020E0502030303020204" pitchFamily="34" charset="0"/>
              </a:rPr>
              <a:t>на дотации </a:t>
            </a:r>
            <a:r>
              <a:rPr lang="ru-RU" sz="1100" b="1" dirty="0">
                <a:latin typeface="Candara" panose="020E0502030303020204" pitchFamily="34" charset="0"/>
              </a:rPr>
              <a:t>е годишен план на приходи од дотации и одобрени средства кои се користат за финансирање на надлежностите на општината, за финансирање на конкретни намени, надлежност, програми и инвестициони </a:t>
            </a:r>
            <a:r>
              <a:rPr lang="ru-RU" sz="1100" b="1" dirty="0" smtClean="0">
                <a:latin typeface="Candara" panose="020E0502030303020204" pitchFamily="34" charset="0"/>
              </a:rPr>
              <a:t>проекти</a:t>
            </a:r>
          </a:p>
          <a:p>
            <a:pPr marL="0" indent="0">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3.Буџет </a:t>
            </a:r>
            <a:r>
              <a:rPr lang="ru-RU" sz="1100" b="1" dirty="0">
                <a:solidFill>
                  <a:schemeClr val="accent3">
                    <a:lumMod val="60000"/>
                    <a:lumOff val="40000"/>
                  </a:schemeClr>
                </a:solidFill>
                <a:latin typeface="Candara" panose="020E0502030303020204" pitchFamily="34" charset="0"/>
              </a:rPr>
              <a:t>на самофинансирачки активности </a:t>
            </a:r>
            <a:r>
              <a:rPr lang="ru-RU" sz="1100" b="1" dirty="0">
                <a:latin typeface="Candara" panose="020E0502030303020204" pitchFamily="34" charset="0"/>
              </a:rPr>
              <a:t>е годишен план на приходи од активности на буџетските корисници кои се дополнителни на основните активности дефинирани со закон и на одобрените средства</a:t>
            </a:r>
          </a:p>
          <a:p>
            <a:pPr marL="0" lvl="0" indent="0">
              <a:buNone/>
            </a:pPr>
            <a:endParaRPr sz="1100" b="1" dirty="0">
              <a:solidFill>
                <a:srgbClr val="FFFFFF"/>
              </a:solidFill>
              <a:latin typeface="Candara" panose="020E0502030303020204" pitchFamily="34" charset="0"/>
            </a:endParaRPr>
          </a:p>
        </p:txBody>
      </p:sp>
      <p:sp>
        <p:nvSpPr>
          <p:cNvPr id="788" name="Google Shape;788;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787" name="Google Shape;787;p16"/>
          <p:cNvSpPr txBox="1">
            <a:spLocks noGrp="1"/>
          </p:cNvSpPr>
          <p:nvPr>
            <p:ph type="body" idx="4294967295"/>
          </p:nvPr>
        </p:nvSpPr>
        <p:spPr>
          <a:xfrm>
            <a:off x="4508500" y="3392488"/>
            <a:ext cx="4635500" cy="13811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rgbClr val="FFFFFF"/>
              </a:solidFill>
            </a:endParaRPr>
          </a:p>
          <a:p>
            <a:pPr marL="0" lvl="0" indent="0">
              <a:spcBef>
                <a:spcPts val="0"/>
              </a:spcBef>
              <a:buNone/>
            </a:pPr>
            <a:r>
              <a:rPr lang="ru-RU" sz="1100" b="1" dirty="0" smtClean="0">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4.Буџет </a:t>
            </a:r>
            <a:r>
              <a:rPr lang="ru-RU" sz="1100" b="1" dirty="0">
                <a:solidFill>
                  <a:schemeClr val="accent3">
                    <a:lumMod val="60000"/>
                    <a:lumOff val="40000"/>
                  </a:schemeClr>
                </a:solidFill>
                <a:latin typeface="Candara" panose="020E0502030303020204" pitchFamily="34" charset="0"/>
              </a:rPr>
              <a:t>на донации </a:t>
            </a:r>
            <a:r>
              <a:rPr lang="ru-RU" sz="1100" b="1" dirty="0">
                <a:latin typeface="Candara" panose="020E0502030303020204" pitchFamily="34" charset="0"/>
              </a:rPr>
              <a:t>е годишен план на приходи од донации и одобрени средства кои се користат строго наменски и согласно со договорот склучен со </a:t>
            </a:r>
            <a:r>
              <a:rPr lang="ru-RU" sz="1100" b="1" dirty="0" smtClean="0">
                <a:latin typeface="Candara" panose="020E0502030303020204" pitchFamily="34" charset="0"/>
              </a:rPr>
              <a:t>донаторот</a:t>
            </a:r>
          </a:p>
          <a:p>
            <a:pPr marL="0" lvl="0" indent="0">
              <a:spcBef>
                <a:spcPts val="0"/>
              </a:spcBef>
              <a:buNone/>
            </a:pPr>
            <a:r>
              <a:rPr lang="ru-RU" sz="1100" b="1" dirty="0" smtClean="0">
                <a:latin typeface="Candara" panose="020E0502030303020204" pitchFamily="34" charset="0"/>
              </a:rPr>
              <a:t>	</a:t>
            </a:r>
          </a:p>
          <a:p>
            <a:pPr marL="0" lvl="0" indent="0">
              <a:spcBef>
                <a:spcPts val="0"/>
              </a:spcBef>
              <a:buNone/>
            </a:pPr>
            <a:r>
              <a:rPr lang="ru-RU" sz="1100" b="1" dirty="0">
                <a:solidFill>
                  <a:schemeClr val="accent3">
                    <a:lumMod val="60000"/>
                    <a:lumOff val="40000"/>
                  </a:schemeClr>
                </a:solidFill>
                <a:latin typeface="Candara" panose="020E0502030303020204" pitchFamily="34" charset="0"/>
              </a:rPr>
              <a:t>	</a:t>
            </a:r>
            <a:r>
              <a:rPr lang="ru-RU" sz="1100" b="1" dirty="0" smtClean="0">
                <a:solidFill>
                  <a:schemeClr val="accent3">
                    <a:lumMod val="60000"/>
                    <a:lumOff val="40000"/>
                  </a:schemeClr>
                </a:solidFill>
                <a:latin typeface="Candara" panose="020E0502030303020204" pitchFamily="34" charset="0"/>
              </a:rPr>
              <a:t>5.Буџет </a:t>
            </a:r>
            <a:r>
              <a:rPr lang="ru-RU" sz="1100" b="1" dirty="0">
                <a:solidFill>
                  <a:schemeClr val="accent3">
                    <a:lumMod val="60000"/>
                    <a:lumOff val="40000"/>
                  </a:schemeClr>
                </a:solidFill>
                <a:latin typeface="Candara" panose="020E0502030303020204" pitchFamily="34" charset="0"/>
              </a:rPr>
              <a:t>на заеми </a:t>
            </a:r>
            <a:r>
              <a:rPr lang="ru-RU" sz="1100" b="1" dirty="0">
                <a:latin typeface="Candara" panose="020E0502030303020204" pitchFamily="34" charset="0"/>
              </a:rPr>
              <a:t>е годишен план на приливи од заеми и одобрени средства кои се користат за финансирање на надлежност, програми и проекти</a:t>
            </a:r>
            <a:endParaRPr sz="1100" b="1" dirty="0">
              <a:solidFill>
                <a:srgbClr val="FFFFFF"/>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3" name="Google Shape;843;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30</a:t>
            </a:fld>
            <a:endParaRPr/>
          </a:p>
        </p:txBody>
      </p:sp>
      <p:sp>
        <p:nvSpPr>
          <p:cNvPr id="19" name="Google Shape;821;p21"/>
          <p:cNvSpPr txBox="1">
            <a:spLocks/>
          </p:cNvSpPr>
          <p:nvPr/>
        </p:nvSpPr>
        <p:spPr>
          <a:xfrm>
            <a:off x="612649" y="262025"/>
            <a:ext cx="8375903" cy="716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457200" indent="-457200">
              <a:buFont typeface="Wingdings" panose="05000000000000000000" pitchFamily="2" charset="2"/>
              <a:buChar char="ü"/>
            </a:pPr>
            <a:r>
              <a:rPr lang="mk-MK" sz="2400" dirty="0" smtClean="0">
                <a:latin typeface="Candara" panose="020E0502030303020204" pitchFamily="34" charset="0"/>
              </a:rPr>
              <a:t>БУЏЕТСКИ ФОРУМ</a:t>
            </a:r>
            <a:endParaRPr lang="ru-RU" sz="2400" dirty="0">
              <a:latin typeface="Candara" panose="020E0502030303020204" pitchFamily="34" charset="0"/>
            </a:endParaRPr>
          </a:p>
        </p:txBody>
      </p:sp>
      <p:sp>
        <p:nvSpPr>
          <p:cNvPr id="4" name="Google Shape;821;p21"/>
          <p:cNvSpPr txBox="1">
            <a:spLocks/>
          </p:cNvSpPr>
          <p:nvPr/>
        </p:nvSpPr>
        <p:spPr>
          <a:xfrm>
            <a:off x="413143" y="1953942"/>
            <a:ext cx="8375903" cy="30481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rgbClr val="FFFFFF"/>
              </a:buClr>
              <a:buSzPts val="3000"/>
              <a:buFont typeface="Titillium Web ExtraLight"/>
              <a:buNone/>
              <a:defRPr sz="3000" b="0" i="0" u="none" strike="noStrike" cap="none">
                <a:solidFill>
                  <a:srgbClr val="FFFFFF"/>
                </a:solidFill>
                <a:latin typeface="Titillium Web ExtraLight"/>
                <a:ea typeface="Titillium Web ExtraLight"/>
                <a:cs typeface="Titillium Web ExtraLight"/>
                <a:sym typeface="Titillium Web ExtraLight"/>
              </a:defRPr>
            </a:lvl9pPr>
          </a:lstStyle>
          <a:p>
            <a:endParaRPr lang="mk-MK" sz="2000" b="1" u="sng" dirty="0" smtClean="0">
              <a:latin typeface="Candara" panose="020E0502030303020204" pitchFamily="34" charset="0"/>
            </a:endParaRPr>
          </a:p>
          <a:p>
            <a:endParaRPr lang="en-US" sz="2000" dirty="0">
              <a:latin typeface="Candara" panose="020E0502030303020204" pitchFamily="34" charset="0"/>
            </a:endParaRPr>
          </a:p>
          <a:p>
            <a:r>
              <a:rPr lang="mk-MK" sz="2000" dirty="0" smtClean="0">
                <a:latin typeface="Candara" panose="020E0502030303020204" pitchFamily="34" charset="0"/>
              </a:rPr>
              <a:t>Поради пандемската ситуација со ковид-19 општината немаше можност да организира Форум со физичко присуство , затоа на официјалната страна на Општина Берово преку форма на прашалник беше поставено анкета за предлози на проекти и идејни решенија.</a:t>
            </a:r>
          </a:p>
          <a:p>
            <a:r>
              <a:rPr lang="mk-MK" sz="2000" dirty="0" smtClean="0">
                <a:latin typeface="Candara" panose="020E0502030303020204" pitchFamily="34" charset="0"/>
              </a:rPr>
              <a:t>Од вкупните 22 предлози  кои беа посочени од различни категории на проблематика дали од комуналната дејност, инфраструктурна, јавна чистота и така натаму дури 50 </a:t>
            </a:r>
            <a:r>
              <a:rPr lang="en-US" sz="2000" dirty="0" smtClean="0">
                <a:latin typeface="Candara" panose="020E0502030303020204" pitchFamily="34" charset="0"/>
              </a:rPr>
              <a:t>% </a:t>
            </a:r>
            <a:r>
              <a:rPr lang="mk-MK" sz="2000" dirty="0" smtClean="0">
                <a:latin typeface="Candara" panose="020E0502030303020204" pitchFamily="34" charset="0"/>
              </a:rPr>
              <a:t>беа прифатени  и ставени во програмите, а останатите заради пропусти во имотно правни проблеми , непотполна документација или воопшто не биле во општинска надлежност не беа целосно истрајни да се вметнат во програмите за идна реализација.</a:t>
            </a:r>
            <a:endParaRPr lang="en-US" sz="2000" dirty="0" smtClean="0">
              <a:latin typeface="Candara" panose="020E0502030303020204" pitchFamily="34" charset="0"/>
            </a:endParaRPr>
          </a:p>
          <a:p>
            <a:pPr marL="457200" indent="-457200">
              <a:buFont typeface="Wingdings" panose="05000000000000000000" pitchFamily="2" charset="2"/>
              <a:buChar char="ü"/>
            </a:pPr>
            <a:endParaRPr lang="ru-RU" sz="2400" dirty="0">
              <a:latin typeface="Candara" panose="020E0502030303020204" pitchFamily="34" charset="0"/>
            </a:endParaRPr>
          </a:p>
        </p:txBody>
      </p:sp>
    </p:spTree>
    <p:extLst>
      <p:ext uri="{BB962C8B-B14F-4D97-AF65-F5344CB8AC3E}">
        <p14:creationId xmlns:p14="http://schemas.microsoft.com/office/powerpoint/2010/main" val="3254180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6" name="Google Shape;866;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31</a:t>
            </a:fld>
            <a:endParaRPr/>
          </a:p>
        </p:txBody>
      </p:sp>
      <p:sp>
        <p:nvSpPr>
          <p:cNvPr id="865" name="Google Shape;865;p25"/>
          <p:cNvSpPr txBox="1">
            <a:spLocks noGrp="1"/>
          </p:cNvSpPr>
          <p:nvPr>
            <p:ph type="title" idx="4294967295"/>
          </p:nvPr>
        </p:nvSpPr>
        <p:spPr>
          <a:xfrm>
            <a:off x="0" y="2652713"/>
            <a:ext cx="3371850" cy="1657350"/>
          </a:xfrm>
          <a:prstGeom prst="rect">
            <a:avLst/>
          </a:prstGeom>
          <a:effectLst>
            <a:outerShdw blurRad="57150" dist="19050" dir="5400000" algn="bl" rotWithShape="0">
              <a:srgbClr val="000000">
                <a:alpha val="14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mk-MK" dirty="0" smtClean="0">
                <a:solidFill>
                  <a:schemeClr val="bg1">
                    <a:lumMod val="95000"/>
                    <a:lumOff val="5000"/>
                  </a:schemeClr>
                </a:solidFill>
                <a:latin typeface="Candara" panose="020E0502030303020204" pitchFamily="34" charset="0"/>
                <a:ea typeface="Titillium Web"/>
                <a:cs typeface="Titillium Web"/>
                <a:sym typeface="Titillium Web"/>
              </a:rPr>
              <a:t>Општина Берово </a:t>
            </a:r>
            <a:br>
              <a:rPr lang="mk-MK" dirty="0" smtClean="0">
                <a:solidFill>
                  <a:schemeClr val="bg1">
                    <a:lumMod val="95000"/>
                    <a:lumOff val="5000"/>
                  </a:schemeClr>
                </a:solidFill>
                <a:latin typeface="Candara" panose="020E0502030303020204" pitchFamily="34" charset="0"/>
                <a:ea typeface="Titillium Web"/>
                <a:cs typeface="Titillium Web"/>
                <a:sym typeface="Titillium Web"/>
              </a:rPr>
            </a:br>
            <a:r>
              <a:rPr lang="mk-MK" dirty="0">
                <a:solidFill>
                  <a:schemeClr val="bg1">
                    <a:lumMod val="95000"/>
                    <a:lumOff val="5000"/>
                  </a:schemeClr>
                </a:solidFill>
                <a:latin typeface="Candara" panose="020E0502030303020204" pitchFamily="34" charset="0"/>
                <a:ea typeface="Titillium Web"/>
                <a:cs typeface="Titillium Web"/>
                <a:sym typeface="Titillium Web"/>
              </a:rPr>
              <a:t>А</a:t>
            </a:r>
            <a:r>
              <a:rPr lang="mk-MK" dirty="0" smtClean="0">
                <a:solidFill>
                  <a:schemeClr val="bg1">
                    <a:lumMod val="95000"/>
                    <a:lumOff val="5000"/>
                  </a:schemeClr>
                </a:solidFill>
                <a:latin typeface="Candara" panose="020E0502030303020204" pitchFamily="34" charset="0"/>
                <a:ea typeface="Titillium Web"/>
                <a:cs typeface="Titillium Web"/>
                <a:sym typeface="Titillium Web"/>
              </a:rPr>
              <a:t>прил 202</a:t>
            </a:r>
            <a:r>
              <a:rPr dirty="0" smtClean="0">
                <a:solidFill>
                  <a:schemeClr val="bg1">
                    <a:lumMod val="95000"/>
                    <a:lumOff val="5000"/>
                  </a:schemeClr>
                </a:solidFill>
                <a:latin typeface="Candara" panose="020E0502030303020204" pitchFamily="34" charset="0"/>
                <a:ea typeface="Titillium Web"/>
                <a:cs typeface="Titillium Web"/>
                <a:sym typeface="Titillium Web"/>
              </a:rPr>
              <a:t>3</a:t>
            </a:r>
            <a:endParaRPr dirty="0">
              <a:solidFill>
                <a:schemeClr val="bg1">
                  <a:lumMod val="95000"/>
                  <a:lumOff val="5000"/>
                </a:schemeClr>
              </a:solidFill>
              <a:latin typeface="Candara" panose="020E0502030303020204" pitchFamily="34" charset="0"/>
              <a:ea typeface="Titillium Web"/>
              <a:cs typeface="Titillium Web"/>
              <a:sym typeface="Titillium Web"/>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94" y="0"/>
            <a:ext cx="2118966" cy="24198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6" name="Google Shape;796;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sp>
        <p:nvSpPr>
          <p:cNvPr id="793" name="Google Shape;793;p17"/>
          <p:cNvSpPr txBox="1">
            <a:spLocks noGrp="1"/>
          </p:cNvSpPr>
          <p:nvPr>
            <p:ph type="title"/>
          </p:nvPr>
        </p:nvSpPr>
        <p:spPr>
          <a:xfrm>
            <a:off x="368660" y="683838"/>
            <a:ext cx="39852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mk-MK" sz="4800" dirty="0" smtClean="0">
                <a:solidFill>
                  <a:schemeClr val="accent2">
                    <a:lumMod val="40000"/>
                    <a:lumOff val="60000"/>
                  </a:schemeClr>
                </a:solidFill>
                <a:latin typeface="Candara" panose="020E0502030303020204" pitchFamily="34" charset="0"/>
              </a:rPr>
              <a:t>Буџетирање!</a:t>
            </a:r>
            <a:endParaRPr sz="9200" dirty="0">
              <a:solidFill>
                <a:schemeClr val="accent2">
                  <a:lumMod val="40000"/>
                  <a:lumOff val="60000"/>
                </a:schemeClr>
              </a:solidFill>
              <a:latin typeface="Candara" panose="020E0502030303020204" pitchFamily="34" charset="0"/>
            </a:endParaRPr>
          </a:p>
        </p:txBody>
      </p:sp>
      <p:sp>
        <p:nvSpPr>
          <p:cNvPr id="794" name="Google Shape;794;p17"/>
          <p:cNvSpPr txBox="1">
            <a:spLocks noGrp="1"/>
          </p:cNvSpPr>
          <p:nvPr>
            <p:ph type="body" idx="1"/>
          </p:nvPr>
        </p:nvSpPr>
        <p:spPr>
          <a:xfrm>
            <a:off x="452727" y="1967225"/>
            <a:ext cx="3985200" cy="3098400"/>
          </a:xfrm>
          <a:prstGeom prst="rect">
            <a:avLst/>
          </a:prstGeom>
        </p:spPr>
        <p:txBody>
          <a:bodyPr spcFirstLastPara="1" wrap="square" lIns="91425" tIns="91425" rIns="91425" bIns="91425" anchor="t" anchorCtr="0">
            <a:noAutofit/>
          </a:bodyPr>
          <a:lstStyle/>
          <a:p>
            <a:pPr marL="0" lvl="0" indent="0" algn="ctr">
              <a:buNone/>
            </a:pPr>
            <a:r>
              <a:rPr lang="ru-RU" b="1" dirty="0">
                <a:latin typeface="Candara" panose="020E0502030303020204" pitchFamily="34" charset="0"/>
              </a:rPr>
              <a:t>Буџетот на општината се однесува за период од една фискална година и започнува на 1 јануари и трае до 31 декември</a:t>
            </a:r>
            <a:endParaRPr b="1" dirty="0">
              <a:latin typeface="Candara" panose="020E0502030303020204" pitchFamily="34" charset="0"/>
            </a:endParaRPr>
          </a:p>
        </p:txBody>
      </p:sp>
      <p:pic>
        <p:nvPicPr>
          <p:cNvPr id="795" name="Google Shape;795;p17" descr="photo-1434030216411-0b793f4b4173.jpg"/>
          <p:cNvPicPr preferRelativeResize="0"/>
          <p:nvPr/>
        </p:nvPicPr>
        <p:blipFill rotWithShape="1">
          <a:blip r:embed="rId3">
            <a:alphaModFix/>
          </a:blip>
          <a:srcRect l="16447" r="8482"/>
          <a:stretch/>
        </p:blipFill>
        <p:spPr>
          <a:xfrm>
            <a:off x="5546725" y="544875"/>
            <a:ext cx="3039850" cy="40493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2" name="Google Shape;802;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a:p>
        </p:txBody>
      </p:sp>
      <p:sp>
        <p:nvSpPr>
          <p:cNvPr id="3" name="Title 2"/>
          <p:cNvSpPr>
            <a:spLocks noGrp="1"/>
          </p:cNvSpPr>
          <p:nvPr>
            <p:ph type="title"/>
          </p:nvPr>
        </p:nvSpPr>
        <p:spPr>
          <a:xfrm>
            <a:off x="268224" y="535925"/>
            <a:ext cx="8631936" cy="1451371"/>
          </a:xfrm>
        </p:spPr>
        <p:txBody>
          <a:bodyPr>
            <a:normAutofit fontScale="90000"/>
          </a:bodyPr>
          <a:lstStyle/>
          <a:p>
            <a:pPr marL="457200" lvl="0" indent="-457200">
              <a:buFont typeface="Wingdings" panose="05000000000000000000" pitchFamily="2" charset="2"/>
              <a:buChar char="ü"/>
            </a:pPr>
            <a:r>
              <a:rPr lang="mk-MK" dirty="0" smtClean="0">
                <a:solidFill>
                  <a:schemeClr val="accent3">
                    <a:lumMod val="40000"/>
                    <a:lumOff val="60000"/>
                  </a:schemeClr>
                </a:solidFill>
                <a:latin typeface="Candara" panose="020E0502030303020204" pitchFamily="34" charset="0"/>
              </a:rPr>
              <a:t>ОБРАЗЛОЖЕНИЕ</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t>
            </a:r>
            <a:r>
              <a:rPr lang="ru-RU" sz="2000" b="1" dirty="0" smtClean="0">
                <a:solidFill>
                  <a:schemeClr val="accent6">
                    <a:lumMod val="60000"/>
                    <a:lumOff val="40000"/>
                  </a:schemeClr>
                </a:solidFill>
                <a:latin typeface="Candara" panose="020E0502030303020204" pitchFamily="34" charset="0"/>
              </a:rPr>
              <a:t>Буџетот </a:t>
            </a:r>
            <a:r>
              <a:rPr lang="ru-RU" sz="2000" b="1" dirty="0">
                <a:solidFill>
                  <a:schemeClr val="accent6">
                    <a:lumMod val="60000"/>
                    <a:lumOff val="40000"/>
                  </a:schemeClr>
                </a:solidFill>
                <a:latin typeface="Candara" panose="020E0502030303020204" pitchFamily="34" charset="0"/>
              </a:rPr>
              <a:t>на општината се состои од </a:t>
            </a:r>
            <a:r>
              <a:rPr lang="ru-RU" sz="2000" b="1" dirty="0" smtClean="0">
                <a:solidFill>
                  <a:schemeClr val="accent6">
                    <a:lumMod val="60000"/>
                    <a:lumOff val="40000"/>
                  </a:schemeClr>
                </a:solidFill>
                <a:latin typeface="Candara" panose="020E0502030303020204" pitchFamily="34" charset="0"/>
              </a:rPr>
              <a:t>општ</a:t>
            </a:r>
            <a:r>
              <a:rPr lang="en-US" sz="2000" b="1" dirty="0" smtClean="0">
                <a:solidFill>
                  <a:schemeClr val="accent6">
                    <a:lumMod val="60000"/>
                    <a:lumOff val="40000"/>
                  </a:schemeClr>
                </a:solidFill>
                <a:latin typeface="Candara" panose="020E0502030303020204" pitchFamily="34" charset="0"/>
              </a:rPr>
              <a:t>,</a:t>
            </a:r>
            <a:r>
              <a:rPr lang="ru-RU" sz="2000" b="1" dirty="0" smtClean="0">
                <a:solidFill>
                  <a:schemeClr val="accent6">
                    <a:lumMod val="60000"/>
                    <a:lumOff val="40000"/>
                  </a:schemeClr>
                </a:solidFill>
                <a:latin typeface="Candara" panose="020E0502030303020204" pitchFamily="34" charset="0"/>
              </a:rPr>
              <a:t> </a:t>
            </a:r>
            <a:r>
              <a:rPr lang="ru-RU" sz="2000" b="1" dirty="0">
                <a:solidFill>
                  <a:schemeClr val="accent6">
                    <a:lumMod val="60000"/>
                    <a:lumOff val="40000"/>
                  </a:schemeClr>
                </a:solidFill>
                <a:latin typeface="Candara" panose="020E0502030303020204" pitchFamily="34" charset="0"/>
              </a:rPr>
              <a:t>посебен </a:t>
            </a:r>
            <a:r>
              <a:rPr lang="ru-RU" sz="2000" b="1" dirty="0" smtClean="0">
                <a:solidFill>
                  <a:schemeClr val="accent6">
                    <a:lumMod val="60000"/>
                    <a:lumOff val="40000"/>
                  </a:schemeClr>
                </a:solidFill>
                <a:latin typeface="Candara" panose="020E0502030303020204" pitchFamily="34" charset="0"/>
              </a:rPr>
              <a:t>и развоен </a:t>
            </a:r>
            <a:r>
              <a:rPr lang="ru-RU" sz="2000" b="1" dirty="0">
                <a:solidFill>
                  <a:schemeClr val="accent6">
                    <a:lumMod val="60000"/>
                    <a:lumOff val="40000"/>
                  </a:schemeClr>
                </a:solidFill>
                <a:latin typeface="Candara" panose="020E0502030303020204" pitchFamily="34" charset="0"/>
              </a:rPr>
              <a:t>дел</a:t>
            </a:r>
            <a:r>
              <a:rPr lang="en-US" dirty="0"/>
              <a:t/>
            </a:r>
            <a:br>
              <a:rPr lang="en-US" dirty="0"/>
            </a:br>
            <a:endParaRPr lang="en-US" dirty="0">
              <a:latin typeface="Candara" panose="020E0502030303020204" pitchFamily="34" charset="0"/>
            </a:endParaRPr>
          </a:p>
        </p:txBody>
      </p:sp>
      <p:sp>
        <p:nvSpPr>
          <p:cNvPr id="801" name="Google Shape;801;p18"/>
          <p:cNvSpPr txBox="1">
            <a:spLocks noGrp="1"/>
          </p:cNvSpPr>
          <p:nvPr>
            <p:ph type="body" idx="4294967295"/>
          </p:nvPr>
        </p:nvSpPr>
        <p:spPr>
          <a:xfrm>
            <a:off x="512763" y="1390650"/>
            <a:ext cx="8631237" cy="1889125"/>
          </a:xfrm>
          <a:prstGeom prst="rect">
            <a:avLst/>
          </a:prstGeom>
        </p:spPr>
        <p:txBody>
          <a:bodyPr spcFirstLastPara="1" wrap="square" lIns="91425" tIns="91425" rIns="91425" bIns="91425" numCol="2" anchor="t" anchorCtr="0">
            <a:noAutofit/>
          </a:bodyPr>
          <a:lstStyle/>
          <a:p>
            <a:pPr marL="0" lvl="0" indent="0">
              <a:buNone/>
            </a:pPr>
            <a:r>
              <a:rPr lang="ru-RU" sz="1400" b="1" dirty="0" smtClean="0">
                <a:solidFill>
                  <a:schemeClr val="accent3">
                    <a:lumMod val="60000"/>
                    <a:lumOff val="40000"/>
                  </a:schemeClr>
                </a:solidFill>
                <a:latin typeface="Candara" panose="020E0502030303020204" pitchFamily="34" charset="0"/>
              </a:rPr>
              <a:t>Општиот </a:t>
            </a:r>
            <a:r>
              <a:rPr lang="ru-RU" sz="1400" b="1" dirty="0">
                <a:solidFill>
                  <a:schemeClr val="accent3">
                    <a:lumMod val="60000"/>
                    <a:lumOff val="40000"/>
                  </a:schemeClr>
                </a:solidFill>
                <a:latin typeface="Candara" panose="020E0502030303020204" pitchFamily="34" charset="0"/>
              </a:rPr>
              <a:t>дел содржи:</a:t>
            </a:r>
          </a:p>
          <a:p>
            <a:pPr marL="285750" indent="-285750"/>
            <a:r>
              <a:rPr lang="ru-RU" sz="1400" dirty="0">
                <a:latin typeface="Candara" panose="020E0502030303020204" pitchFamily="34" charset="0"/>
              </a:rPr>
              <a:t>Консолидиран биланс на приходи и расходи</a:t>
            </a:r>
          </a:p>
          <a:p>
            <a:pPr marL="285750" indent="-285750"/>
            <a:r>
              <a:rPr lang="ru-RU" sz="1400" dirty="0">
                <a:latin typeface="Candara" panose="020E0502030303020204" pitchFamily="34" charset="0"/>
              </a:rPr>
              <a:t>Функиционална класификација на расходи</a:t>
            </a:r>
          </a:p>
          <a:p>
            <a:pPr marL="285750" indent="-285750"/>
            <a:r>
              <a:rPr lang="ru-RU" sz="1400" dirty="0">
                <a:latin typeface="Candara" panose="020E0502030303020204" pitchFamily="34" charset="0"/>
              </a:rPr>
              <a:t>Биланс на тековно оперативни приходи и расходи</a:t>
            </a:r>
          </a:p>
          <a:p>
            <a:pPr marL="285750" indent="-285750"/>
            <a:r>
              <a:rPr lang="ru-RU" sz="1400" dirty="0">
                <a:latin typeface="Candara" panose="020E0502030303020204" pitchFamily="34" charset="0"/>
              </a:rPr>
              <a:t>Биланс на капитални приходи и </a:t>
            </a:r>
            <a:r>
              <a:rPr lang="ru-RU" sz="1400" dirty="0" smtClean="0">
                <a:latin typeface="Candara" panose="020E0502030303020204" pitchFamily="34" charset="0"/>
              </a:rPr>
              <a:t>расходи</a:t>
            </a:r>
            <a:endParaRPr lang="en-US" sz="2000" dirty="0"/>
          </a:p>
          <a:p>
            <a:pPr marL="0" lvl="0" indent="0" algn="ctr">
              <a:buNone/>
            </a:pPr>
            <a:endParaRPr lang="ru-RU" sz="1400" b="1" dirty="0" smtClean="0">
              <a:solidFill>
                <a:schemeClr val="accent3">
                  <a:lumMod val="60000"/>
                  <a:lumOff val="40000"/>
                </a:schemeClr>
              </a:solidFill>
              <a:latin typeface="Candara" panose="020E0502030303020204" pitchFamily="34" charset="0"/>
            </a:endParaRPr>
          </a:p>
          <a:p>
            <a:pPr marL="0" lvl="0" indent="0" algn="ctr">
              <a:buNone/>
            </a:pPr>
            <a:endParaRPr lang="ru-RU" sz="1400" b="1" dirty="0">
              <a:solidFill>
                <a:schemeClr val="accent3">
                  <a:lumMod val="60000"/>
                  <a:lumOff val="40000"/>
                </a:schemeClr>
              </a:solidFill>
              <a:latin typeface="Candara" panose="020E0502030303020204" pitchFamily="34" charset="0"/>
            </a:endParaRPr>
          </a:p>
          <a:p>
            <a:pPr marL="0" lvl="0" indent="0" algn="ctr">
              <a:buNone/>
            </a:pPr>
            <a:endParaRPr lang="ru-RU" sz="1400" b="1" dirty="0">
              <a:latin typeface="Candara" panose="020E0502030303020204" pitchFamily="34" charset="0"/>
            </a:endParaRPr>
          </a:p>
          <a:p>
            <a:pPr marL="285750" indent="-285750" algn="ctr"/>
            <a:r>
              <a:rPr lang="ru-RU" sz="1400" dirty="0">
                <a:latin typeface="Candara" panose="020E0502030303020204" pitchFamily="34" charset="0"/>
              </a:rPr>
              <a:t>Буџетски – тековно – оперативни програми</a:t>
            </a:r>
          </a:p>
          <a:p>
            <a:pPr marL="285750" indent="-285750" algn="ctr"/>
            <a:r>
              <a:rPr lang="ru-RU" sz="1400" dirty="0">
                <a:latin typeface="Candara" panose="020E0502030303020204" pitchFamily="34" charset="0"/>
              </a:rPr>
              <a:t>Буџетски капитални </a:t>
            </a:r>
            <a:r>
              <a:rPr lang="ru-RU" sz="1400" dirty="0" smtClean="0">
                <a:latin typeface="Candara" panose="020E0502030303020204" pitchFamily="34" charset="0"/>
              </a:rPr>
              <a:t>програми</a:t>
            </a:r>
          </a:p>
          <a:p>
            <a:pPr marL="0" indent="0" algn="ctr">
              <a:buNone/>
            </a:pPr>
            <a:r>
              <a:rPr lang="ru-RU" sz="1400" b="1" dirty="0" smtClean="0">
                <a:solidFill>
                  <a:schemeClr val="accent3">
                    <a:lumMod val="60000"/>
                    <a:lumOff val="40000"/>
                  </a:schemeClr>
                </a:solidFill>
                <a:latin typeface="Candara" panose="020E0502030303020204" pitchFamily="34" charset="0"/>
              </a:rPr>
              <a:t>Развојниот дел содржи:</a:t>
            </a:r>
          </a:p>
          <a:p>
            <a:pPr marL="285750" indent="-285750" algn="ctr">
              <a:buClrTx/>
              <a:buSzPct val="100000"/>
              <a:buFont typeface="Wingdings" panose="05000000000000000000" pitchFamily="2" charset="2"/>
              <a:buChar char="§"/>
            </a:pPr>
            <a:r>
              <a:rPr lang="ru-RU" sz="1400" b="1" dirty="0" smtClean="0">
                <a:solidFill>
                  <a:schemeClr val="bg1"/>
                </a:solidFill>
                <a:latin typeface="Candara" panose="020E0502030303020204" pitchFamily="34" charset="0"/>
              </a:rPr>
              <a:t>Плановите </a:t>
            </a:r>
            <a:r>
              <a:rPr lang="ru-RU" sz="1400" b="1" dirty="0">
                <a:solidFill>
                  <a:schemeClr val="bg1"/>
                </a:solidFill>
                <a:latin typeface="Candara" panose="020E0502030303020204" pitchFamily="34" charset="0"/>
              </a:rPr>
              <a:t>на програми за развој прикажани по развојни проекти</a:t>
            </a:r>
          </a:p>
          <a:p>
            <a:pPr marL="0" lvl="0" indent="0" algn="ctr">
              <a:buNone/>
            </a:pPr>
            <a:endParaRPr dirty="0"/>
          </a:p>
        </p:txBody>
      </p:sp>
      <p:sp>
        <p:nvSpPr>
          <p:cNvPr id="10" name="Google Shape;801;p18"/>
          <p:cNvSpPr txBox="1">
            <a:spLocks/>
          </p:cNvSpPr>
          <p:nvPr/>
        </p:nvSpPr>
        <p:spPr>
          <a:xfrm>
            <a:off x="268224" y="3861602"/>
            <a:ext cx="8631936" cy="102739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285750" indent="-285750" algn="ctr">
              <a:buFont typeface="Wingdings" panose="05000000000000000000" pitchFamily="2" charset="2"/>
              <a:buChar char="§"/>
            </a:pPr>
            <a:r>
              <a:rPr lang="ru-RU" sz="1400" dirty="0" smtClean="0">
                <a:latin typeface="Candara" panose="020E0502030303020204" pitchFamily="34" charset="0"/>
              </a:rPr>
              <a:t>Транспарентност</a:t>
            </a:r>
            <a:r>
              <a:rPr lang="ru-RU" sz="1400" dirty="0">
                <a:latin typeface="Candara" panose="020E0502030303020204" pitchFamily="34" charset="0"/>
              </a:rPr>
              <a:t>;</a:t>
            </a:r>
          </a:p>
          <a:p>
            <a:pPr marL="285750" indent="-285750" algn="ctr">
              <a:buFont typeface="Wingdings" panose="05000000000000000000" pitchFamily="2" charset="2"/>
              <a:buChar char="§"/>
            </a:pPr>
            <a:r>
              <a:rPr lang="ru-RU" sz="1400" dirty="0">
                <a:latin typeface="Candara" panose="020E0502030303020204" pitchFamily="34" charset="0"/>
              </a:rPr>
              <a:t>Одговорност;</a:t>
            </a:r>
          </a:p>
          <a:p>
            <a:pPr marL="285750" indent="-285750" algn="ctr">
              <a:buFont typeface="Wingdings" panose="05000000000000000000" pitchFamily="2" charset="2"/>
              <a:buChar char="§"/>
            </a:pPr>
            <a:r>
              <a:rPr lang="ru-RU" sz="1400" dirty="0">
                <a:latin typeface="Candara" panose="020E0502030303020204" pitchFamily="34" charset="0"/>
              </a:rPr>
              <a:t>Законитост;</a:t>
            </a:r>
          </a:p>
          <a:p>
            <a:pPr marL="285750" indent="-285750" algn="ctr">
              <a:buFont typeface="Wingdings" panose="05000000000000000000" pitchFamily="2" charset="2"/>
              <a:buChar char="§"/>
            </a:pPr>
            <a:endParaRPr lang="ru-RU" sz="1400" dirty="0" smtClean="0">
              <a:latin typeface="Candara" panose="020E0502030303020204" pitchFamily="34" charset="0"/>
            </a:endParaRPr>
          </a:p>
          <a:p>
            <a:pPr marL="285750" indent="-285750" algn="ctr">
              <a:buFont typeface="Wingdings" panose="05000000000000000000" pitchFamily="2" charset="2"/>
              <a:buChar char="§"/>
            </a:pPr>
            <a:endParaRPr lang="ru-RU" sz="1400" dirty="0">
              <a:latin typeface="Candara" panose="020E0502030303020204" pitchFamily="34" charset="0"/>
            </a:endParaRPr>
          </a:p>
          <a:p>
            <a:pPr marL="285750" indent="-285750" algn="ctr">
              <a:buFont typeface="Wingdings" panose="05000000000000000000" pitchFamily="2" charset="2"/>
              <a:buChar char="§"/>
            </a:pPr>
            <a:r>
              <a:rPr lang="ru-RU" sz="1400" dirty="0" smtClean="0">
                <a:latin typeface="Candara" panose="020E0502030303020204" pitchFamily="34" charset="0"/>
              </a:rPr>
              <a:t>Економичност</a:t>
            </a:r>
            <a:r>
              <a:rPr lang="ru-RU" sz="1400" dirty="0">
                <a:latin typeface="Candara" panose="020E0502030303020204" pitchFamily="34" charset="0"/>
              </a:rPr>
              <a:t>;</a:t>
            </a:r>
          </a:p>
          <a:p>
            <a:pPr marL="285750" indent="-285750" algn="ctr">
              <a:buFont typeface="Wingdings" panose="05000000000000000000" pitchFamily="2" charset="2"/>
              <a:buChar char="§"/>
            </a:pPr>
            <a:r>
              <a:rPr lang="ru-RU" sz="1400" dirty="0">
                <a:latin typeface="Candara" panose="020E0502030303020204" pitchFamily="34" charset="0"/>
              </a:rPr>
              <a:t>Ефикасност и</a:t>
            </a:r>
          </a:p>
          <a:p>
            <a:pPr marL="285750" indent="-285750" algn="ctr">
              <a:buFont typeface="Wingdings" panose="05000000000000000000" pitchFamily="2" charset="2"/>
              <a:buChar char="§"/>
            </a:pPr>
            <a:r>
              <a:rPr lang="ru-RU" sz="1400" dirty="0">
                <a:latin typeface="Candara" panose="020E0502030303020204" pitchFamily="34" charset="0"/>
              </a:rPr>
              <a:t>Ефективност </a:t>
            </a:r>
          </a:p>
          <a:p>
            <a:pPr marL="0" indent="0" algn="ctr">
              <a:buNone/>
            </a:pPr>
            <a:endParaRPr lang="ru-RU" sz="2000" dirty="0">
              <a:latin typeface="Candara" panose="020E0502030303020204" pitchFamily="34" charset="0"/>
            </a:endParaRPr>
          </a:p>
        </p:txBody>
      </p:sp>
      <p:sp>
        <p:nvSpPr>
          <p:cNvPr id="8" name="Rectangle 7"/>
          <p:cNvSpPr/>
          <p:nvPr/>
        </p:nvSpPr>
        <p:spPr>
          <a:xfrm>
            <a:off x="0" y="3006990"/>
            <a:ext cx="9144000" cy="861774"/>
          </a:xfrm>
          <a:prstGeom prst="rect">
            <a:avLst/>
          </a:prstGeom>
        </p:spPr>
        <p:txBody>
          <a:bodyPr wrap="square">
            <a:spAutoFit/>
          </a:bodyPr>
          <a:lstStyle/>
          <a:p>
            <a:pPr lvl="0" algn="ctr"/>
            <a:r>
              <a:rPr lang="en-US" dirty="0">
                <a:latin typeface="Candara" panose="020E0502030303020204" pitchFamily="34" charset="0"/>
              </a:rPr>
              <a:t/>
            </a:r>
            <a:br>
              <a:rPr lang="en-US" dirty="0">
                <a:latin typeface="Candara" panose="020E0502030303020204" pitchFamily="34" charset="0"/>
              </a:rPr>
            </a:br>
            <a:r>
              <a:rPr lang="ru-RU" sz="1800" b="1" dirty="0">
                <a:solidFill>
                  <a:schemeClr val="accent6">
                    <a:lumMod val="60000"/>
                    <a:lumOff val="40000"/>
                  </a:schemeClr>
                </a:solidFill>
                <a:latin typeface="Candara" panose="020E0502030303020204" pitchFamily="34" charset="0"/>
              </a:rPr>
              <a:t>Постапката за </a:t>
            </a:r>
            <a:r>
              <a:rPr lang="ru-RU" sz="1800" b="1" dirty="0" smtClean="0">
                <a:solidFill>
                  <a:schemeClr val="accent6">
                    <a:lumMod val="60000"/>
                    <a:lumOff val="40000"/>
                  </a:schemeClr>
                </a:solidFill>
                <a:latin typeface="Candara" panose="020E0502030303020204" pitchFamily="34" charset="0"/>
              </a:rPr>
              <a:t>изготвување</a:t>
            </a:r>
            <a:r>
              <a:rPr lang="ru-RU" sz="1800" b="1" dirty="0">
                <a:solidFill>
                  <a:schemeClr val="accent6">
                    <a:lumMod val="60000"/>
                    <a:lumOff val="40000"/>
                  </a:schemeClr>
                </a:solidFill>
                <a:latin typeface="Candara" panose="020E0502030303020204" pitchFamily="34" charset="0"/>
              </a:rPr>
              <a:t>, донесување и извршување на буџетот на општината претставува буџетски процес</a:t>
            </a:r>
            <a:r>
              <a:rPr lang="en-US" sz="1800" b="1" dirty="0">
                <a:solidFill>
                  <a:schemeClr val="accent6">
                    <a:lumMod val="60000"/>
                    <a:lumOff val="40000"/>
                  </a:schemeClr>
                </a:solidFill>
                <a:latin typeface="Candara" panose="020E0502030303020204" pitchFamily="34" charset="0"/>
              </a:rPr>
              <a:t> </a:t>
            </a:r>
            <a:r>
              <a:rPr lang="mk-MK" sz="1800" b="1" dirty="0">
                <a:solidFill>
                  <a:schemeClr val="accent6">
                    <a:lumMod val="60000"/>
                    <a:lumOff val="40000"/>
                  </a:schemeClr>
                </a:solidFill>
                <a:latin typeface="Candara" panose="020E0502030303020204" pitchFamily="34" charset="0"/>
              </a:rPr>
              <a:t>кој се заснова на следните начела: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2" name="Google Shape;802;p1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a:p>
        </p:txBody>
      </p:sp>
      <p:sp>
        <p:nvSpPr>
          <p:cNvPr id="3" name="Title 2"/>
          <p:cNvSpPr>
            <a:spLocks noGrp="1"/>
          </p:cNvSpPr>
          <p:nvPr>
            <p:ph type="title"/>
          </p:nvPr>
        </p:nvSpPr>
        <p:spPr>
          <a:xfrm>
            <a:off x="301474" y="133004"/>
            <a:ext cx="8631936" cy="1451371"/>
          </a:xfrm>
        </p:spPr>
        <p:txBody>
          <a:bodyPr>
            <a:normAutofit fontScale="90000"/>
          </a:bodyPr>
          <a:lstStyle/>
          <a:p>
            <a:pPr marL="457200" lvl="0" indent="-457200">
              <a:buFont typeface="Wingdings" panose="05000000000000000000" pitchFamily="2" charset="2"/>
              <a:buChar char="ü"/>
            </a:pPr>
            <a:r>
              <a:rPr lang="mk-MK" dirty="0" smtClean="0">
                <a:latin typeface="Candara" panose="020E0502030303020204" pitchFamily="34" charset="0"/>
              </a:rPr>
              <a:t>ОБРАЗЛОЖЕНИЕ</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t>
            </a:r>
            <a:r>
              <a:rPr lang="en-US" dirty="0" smtClean="0">
                <a:solidFill>
                  <a:schemeClr val="accent4">
                    <a:lumMod val="20000"/>
                    <a:lumOff val="80000"/>
                  </a:schemeClr>
                </a:solidFill>
                <a:latin typeface="Candara" panose="020E0502030303020204" pitchFamily="34" charset="0"/>
              </a:rPr>
              <a:t> </a:t>
            </a:r>
            <a:r>
              <a:rPr lang="ru-RU" sz="2000" b="1" dirty="0">
                <a:solidFill>
                  <a:schemeClr val="accent4">
                    <a:lumMod val="20000"/>
                    <a:lumOff val="80000"/>
                  </a:schemeClr>
                </a:solidFill>
                <a:latin typeface="Candara" panose="020E0502030303020204" pitchFamily="34" charset="0"/>
              </a:rPr>
              <a:t>Учесници во буџетскиот процес:</a:t>
            </a:r>
            <a:r>
              <a:rPr lang="en-US" dirty="0"/>
              <a:t/>
            </a:r>
            <a:br>
              <a:rPr lang="en-US" dirty="0"/>
            </a:br>
            <a:endParaRPr lang="en-US" dirty="0">
              <a:latin typeface="Candara" panose="020E0502030303020204" pitchFamily="34" charset="0"/>
            </a:endParaRPr>
          </a:p>
        </p:txBody>
      </p:sp>
      <p:sp>
        <p:nvSpPr>
          <p:cNvPr id="801" name="Google Shape;801;p18"/>
          <p:cNvSpPr txBox="1">
            <a:spLocks noGrp="1"/>
          </p:cNvSpPr>
          <p:nvPr>
            <p:ph type="body" idx="4294967295"/>
          </p:nvPr>
        </p:nvSpPr>
        <p:spPr>
          <a:xfrm>
            <a:off x="512763" y="1255713"/>
            <a:ext cx="8631237" cy="987425"/>
          </a:xfrm>
          <a:prstGeom prst="rect">
            <a:avLst/>
          </a:prstGeom>
        </p:spPr>
        <p:txBody>
          <a:bodyPr spcFirstLastPara="1" wrap="square" lIns="91425" tIns="91425" rIns="91425" bIns="91425" numCol="1" anchor="t" anchorCtr="0">
            <a:noAutofit/>
          </a:bodyPr>
          <a:lstStyle/>
          <a:p>
            <a:pPr marL="285750" indent="-285750" algn="just"/>
            <a:r>
              <a:rPr lang="ru-RU" sz="1400" dirty="0">
                <a:latin typeface="Candara" panose="020E0502030303020204" pitchFamily="34" charset="0"/>
              </a:rPr>
              <a:t>Внатрешни (Градоначалникот, Советот на општината, раководителите на одделенија и на единките корисници);</a:t>
            </a:r>
          </a:p>
          <a:p>
            <a:pPr marL="285750" indent="-285750" algn="just"/>
            <a:r>
              <a:rPr lang="ru-RU" sz="1400" dirty="0" smtClean="0">
                <a:latin typeface="Candara" panose="020E0502030303020204" pitchFamily="34" charset="0"/>
              </a:rPr>
              <a:t>Надворешни </a:t>
            </a:r>
            <a:r>
              <a:rPr lang="ru-RU" sz="1400" dirty="0">
                <a:latin typeface="Candara" panose="020E0502030303020204" pitchFamily="34" charset="0"/>
              </a:rPr>
              <a:t>(граѓаните, НВО, бизнис заедницата)</a:t>
            </a:r>
          </a:p>
          <a:p>
            <a:pPr marL="0" lvl="0" indent="0" algn="ctr">
              <a:buNone/>
            </a:pPr>
            <a:endParaRPr dirty="0"/>
          </a:p>
        </p:txBody>
      </p:sp>
      <p:sp>
        <p:nvSpPr>
          <p:cNvPr id="10" name="Google Shape;801;p18"/>
          <p:cNvSpPr txBox="1">
            <a:spLocks/>
          </p:cNvSpPr>
          <p:nvPr/>
        </p:nvSpPr>
        <p:spPr>
          <a:xfrm>
            <a:off x="280416" y="2953966"/>
            <a:ext cx="8619744" cy="102739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1pPr>
            <a:lvl2pPr marL="914400" marR="0" lvl="1"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2pPr>
            <a:lvl3pPr marL="1371600" marR="0" lvl="2"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3pPr>
            <a:lvl4pPr marL="1828800" marR="0" lvl="3"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4pPr>
            <a:lvl5pPr marL="2286000" marR="0" lvl="4"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5pPr>
            <a:lvl6pPr marL="2743200" marR="0" lvl="5"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6pPr>
            <a:lvl7pPr marL="3200400" marR="0" lvl="6"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7pPr>
            <a:lvl8pPr marL="3657600" marR="0" lvl="7"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8pPr>
            <a:lvl9pPr marL="4114800" marR="0" lvl="8" indent="-381000" algn="l" rtl="0">
              <a:lnSpc>
                <a:spcPct val="100000"/>
              </a:lnSpc>
              <a:spcBef>
                <a:spcPts val="0"/>
              </a:spcBef>
              <a:spcAft>
                <a:spcPts val="0"/>
              </a:spcAft>
              <a:buClr>
                <a:srgbClr val="6E86B6"/>
              </a:buClr>
              <a:buSzPts val="2400"/>
              <a:buFont typeface="Titillium Web"/>
              <a:buChar char="■"/>
              <a:defRPr sz="2400" b="0" i="0" u="none" strike="noStrike" cap="none">
                <a:solidFill>
                  <a:srgbClr val="FFFFFF"/>
                </a:solidFill>
                <a:latin typeface="Titillium Web"/>
                <a:ea typeface="Titillium Web"/>
                <a:cs typeface="Titillium Web"/>
                <a:sym typeface="Titillium Web"/>
              </a:defRPr>
            </a:lvl9pPr>
          </a:lstStyle>
          <a:p>
            <a:pPr marL="285750" indent="-285750" algn="ctr">
              <a:buFont typeface="Wingdings" panose="05000000000000000000" pitchFamily="2" charset="2"/>
              <a:buChar char="§"/>
            </a:pPr>
            <a:r>
              <a:rPr lang="ru-RU" sz="1400" dirty="0">
                <a:latin typeface="Candara" panose="020E0502030303020204" pitchFamily="34" charset="0"/>
              </a:rPr>
              <a:t>I фаза Одлучување за целите на општината за наредната година врз основа на стратегијата на општината и потребите на граѓаните</a:t>
            </a:r>
            <a:r>
              <a:rPr lang="ru-RU" sz="1400" dirty="0" smtClean="0">
                <a:latin typeface="Candara" panose="020E0502030303020204" pitchFamily="34" charset="0"/>
              </a:rPr>
              <a:t>;</a:t>
            </a:r>
          </a:p>
          <a:p>
            <a:pPr marL="285750" indent="-285750" algn="ctr">
              <a:buFont typeface="Wingdings" panose="05000000000000000000" pitchFamily="2" charset="2"/>
              <a:buChar char="§"/>
            </a:pPr>
            <a:endParaRPr lang="ru-RU" sz="1400" dirty="0">
              <a:latin typeface="Candara" panose="020E0502030303020204" pitchFamily="34" charset="0"/>
            </a:endParaRPr>
          </a:p>
          <a:p>
            <a:pPr marL="285750" indent="-285750" algn="ctr">
              <a:buFont typeface="Wingdings" panose="05000000000000000000" pitchFamily="2" charset="2"/>
              <a:buChar char="§"/>
            </a:pPr>
            <a:r>
              <a:rPr lang="ru-RU" sz="1400" dirty="0">
                <a:latin typeface="Candara" panose="020E0502030303020204" pitchFamily="34" charset="0"/>
              </a:rPr>
              <a:t>II фаза Анализа и изготување на предлог-буџет;</a:t>
            </a:r>
          </a:p>
          <a:p>
            <a:pPr marL="285750" indent="-285750" algn="ctr">
              <a:buFont typeface="Wingdings" panose="05000000000000000000" pitchFamily="2" charset="2"/>
              <a:buChar char="§"/>
            </a:pPr>
            <a:r>
              <a:rPr lang="ru-RU" sz="1400" dirty="0">
                <a:latin typeface="Candara" panose="020E0502030303020204" pitchFamily="34" charset="0"/>
              </a:rPr>
              <a:t>III фаза Усвојување на буџетот и</a:t>
            </a:r>
          </a:p>
          <a:p>
            <a:pPr marL="285750" indent="-285750" algn="ctr">
              <a:buFont typeface="Wingdings" panose="05000000000000000000" pitchFamily="2" charset="2"/>
              <a:buChar char="§"/>
            </a:pPr>
            <a:r>
              <a:rPr lang="ru-RU" sz="1400" dirty="0">
                <a:latin typeface="Candara" panose="020E0502030303020204" pitchFamily="34" charset="0"/>
              </a:rPr>
              <a:t>IV фаза Извршување на буџетот</a:t>
            </a:r>
          </a:p>
          <a:p>
            <a:pPr marL="0" indent="0" algn="ctr">
              <a:buNone/>
            </a:pPr>
            <a:endParaRPr lang="ru-RU" sz="2000" dirty="0">
              <a:latin typeface="Candara" panose="020E0502030303020204" pitchFamily="34" charset="0"/>
            </a:endParaRPr>
          </a:p>
        </p:txBody>
      </p:sp>
      <p:sp>
        <p:nvSpPr>
          <p:cNvPr id="8" name="Rectangle 7"/>
          <p:cNvSpPr/>
          <p:nvPr/>
        </p:nvSpPr>
        <p:spPr>
          <a:xfrm>
            <a:off x="0" y="2651731"/>
            <a:ext cx="9144000" cy="461665"/>
          </a:xfrm>
          <a:prstGeom prst="rect">
            <a:avLst/>
          </a:prstGeom>
        </p:spPr>
        <p:txBody>
          <a:bodyPr wrap="square">
            <a:spAutoFit/>
          </a:bodyPr>
          <a:lstStyle/>
          <a:p>
            <a:pPr lvl="0" algn="just"/>
            <a:r>
              <a:rPr lang="mk-MK" sz="2000" b="1" dirty="0" smtClean="0">
                <a:solidFill>
                  <a:schemeClr val="accent6">
                    <a:lumMod val="60000"/>
                    <a:lumOff val="40000"/>
                  </a:schemeClr>
                </a:solidFill>
                <a:latin typeface="Candara" panose="020E0502030303020204" pitchFamily="34" charset="0"/>
              </a:rPr>
              <a:t>                         Фази</a:t>
            </a:r>
            <a:r>
              <a:rPr lang="mk-MK" sz="2400" b="1" dirty="0" smtClean="0">
                <a:solidFill>
                  <a:schemeClr val="accent6">
                    <a:lumMod val="60000"/>
                    <a:lumOff val="40000"/>
                  </a:schemeClr>
                </a:solidFill>
                <a:latin typeface="Candara" panose="020E0502030303020204" pitchFamily="34" charset="0"/>
              </a:rPr>
              <a:t> </a:t>
            </a:r>
            <a:r>
              <a:rPr lang="mk-MK" sz="2000" b="1" dirty="0">
                <a:solidFill>
                  <a:schemeClr val="accent6">
                    <a:lumMod val="60000"/>
                    <a:lumOff val="40000"/>
                  </a:schemeClr>
                </a:solidFill>
                <a:latin typeface="Candara" panose="020E0502030303020204" pitchFamily="34" charset="0"/>
              </a:rPr>
              <a:t>на буџетскиот процес</a:t>
            </a:r>
            <a:endParaRPr lang="mk-MK" sz="3600" b="1" dirty="0">
              <a:solidFill>
                <a:schemeClr val="accent6">
                  <a:lumMod val="60000"/>
                  <a:lumOff val="40000"/>
                </a:schemeClr>
              </a:solidFill>
              <a:latin typeface="Candara" panose="020E0502030303020204" pitchFamily="34" charset="0"/>
            </a:endParaRPr>
          </a:p>
        </p:txBody>
      </p:sp>
    </p:spTree>
    <p:extLst>
      <p:ext uri="{BB962C8B-B14F-4D97-AF65-F5344CB8AC3E}">
        <p14:creationId xmlns:p14="http://schemas.microsoft.com/office/powerpoint/2010/main" val="296419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9"/>
          <p:cNvSpPr/>
          <p:nvPr/>
        </p:nvSpPr>
        <p:spPr>
          <a:xfrm>
            <a:off x="7367602" y="2078294"/>
            <a:ext cx="1408000" cy="2701375"/>
          </a:xfrm>
          <a:prstGeom prst="rect">
            <a:avLst/>
          </a:prstGeom>
        </p:spPr>
        <p:txBody>
          <a:bodyPr>
            <a:prstTxWarp prst="textPlain">
              <a:avLst/>
            </a:prstTxWarp>
          </a:bodyPr>
          <a:lstStyle/>
          <a:p>
            <a:pPr lvl="0" algn="ctr"/>
            <a:endParaRPr b="1" i="0" dirty="0">
              <a:ln>
                <a:noFill/>
              </a:ln>
              <a:solidFill>
                <a:srgbClr val="6E86B6"/>
              </a:solidFill>
              <a:latin typeface="Titillium Web"/>
            </a:endParaRPr>
          </a:p>
        </p:txBody>
      </p:sp>
      <p:sp>
        <p:nvSpPr>
          <p:cNvPr id="7" name="Google Shape;784;p16"/>
          <p:cNvSpPr txBox="1">
            <a:spLocks/>
          </p:cNvSpPr>
          <p:nvPr/>
        </p:nvSpPr>
        <p:spPr>
          <a:xfrm>
            <a:off x="620679" y="73003"/>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SzPct val="100000"/>
              <a:buFont typeface="Wingdings" panose="05000000000000000000" pitchFamily="2" charset="2"/>
              <a:buChar char="ü"/>
            </a:pPr>
            <a:r>
              <a:rPr lang="mk-MK" sz="2800" dirty="0" smtClean="0">
                <a:latin typeface="Candara" panose="020E0502030303020204" pitchFamily="34" charset="0"/>
              </a:rPr>
              <a:t> Буџетски календар</a:t>
            </a:r>
            <a:endParaRPr lang="mk-MK" sz="2800" dirty="0">
              <a:latin typeface="Candara" panose="020E0502030303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26452727"/>
              </p:ext>
            </p:extLst>
          </p:nvPr>
        </p:nvGraphicFramePr>
        <p:xfrm>
          <a:off x="835832" y="602538"/>
          <a:ext cx="7470847" cy="4039036"/>
        </p:xfrm>
        <a:graphic>
          <a:graphicData uri="http://schemas.openxmlformats.org/drawingml/2006/table">
            <a:tbl>
              <a:tblPr firstRow="1" bandRow="1">
                <a:tableStyleId>{AF606853-7671-496A-8E4F-DF71F8EC918B}</a:tableStyleId>
              </a:tblPr>
              <a:tblGrid>
                <a:gridCol w="1710939">
                  <a:extLst>
                    <a:ext uri="{9D8B030D-6E8A-4147-A177-3AD203B41FA5}">
                      <a16:colId xmlns:a16="http://schemas.microsoft.com/office/drawing/2014/main" val="20000"/>
                    </a:ext>
                  </a:extLst>
                </a:gridCol>
                <a:gridCol w="5759908">
                  <a:extLst>
                    <a:ext uri="{9D8B030D-6E8A-4147-A177-3AD203B41FA5}">
                      <a16:colId xmlns:a16="http://schemas.microsoft.com/office/drawing/2014/main" val="20001"/>
                    </a:ext>
                  </a:extLst>
                </a:gridCol>
              </a:tblGrid>
              <a:tr h="451658">
                <a:tc>
                  <a:txBody>
                    <a:bodyPr/>
                    <a:lstStyle/>
                    <a:p>
                      <a:pPr algn="ctr">
                        <a:lnSpc>
                          <a:spcPct val="115000"/>
                        </a:lnSpc>
                        <a:spcAft>
                          <a:spcPts val="0"/>
                        </a:spcAft>
                      </a:pPr>
                      <a:r>
                        <a:rPr lang="mk-MK" sz="120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k-MK" sz="120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ДАТУМ</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k-MK" sz="120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mk-MK" sz="120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k-MK" sz="120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АКТИВНОСТ</a:t>
                      </a:r>
                      <a:endParaRPr lang="mk-M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6591">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Јануари</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Почеток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на нова буџетска  година</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302708">
                <a:tc>
                  <a:txBody>
                    <a:bodyPr/>
                    <a:lstStyle/>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Јануари</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Објавување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на донесениот буџет од тековната година на општинската </a:t>
                      </a:r>
                      <a:r>
                        <a:rPr lang="en-US" sz="1050" dirty="0">
                          <a:effectLst/>
                          <a:latin typeface="Palatino Linotype" panose="02040502050505030304" pitchFamily="18" charset="0"/>
                          <a:ea typeface="Calibri" panose="020F0502020204030204" pitchFamily="34" charset="0"/>
                          <a:cs typeface="Times New Roman" panose="02020603050405020304" pitchFamily="18" charset="0"/>
                        </a:rPr>
                        <a:t>web </a:t>
                      </a:r>
                      <a:r>
                        <a:rPr lang="ru-RU" sz="1050" dirty="0">
                          <a:effectLst/>
                          <a:latin typeface="Palatino Linotype" panose="02040502050505030304" pitchFamily="18" charset="0"/>
                          <a:ea typeface="Calibri" panose="020F0502020204030204" pitchFamily="34" charset="0"/>
                          <a:cs typeface="Times New Roman" panose="02020603050405020304" pitchFamily="18" charset="0"/>
                        </a:rPr>
                        <a:t>страна и </a:t>
                      </a:r>
                      <a:r>
                        <a:rPr lang="ru-RU" sz="1050" dirty="0" err="1">
                          <a:effectLst/>
                          <a:latin typeface="Palatino Linotype" panose="02040502050505030304" pitchFamily="18" charset="0"/>
                          <a:ea typeface="Calibri" panose="020F0502020204030204" pitchFamily="34" charset="0"/>
                          <a:cs typeface="Times New Roman" panose="02020603050405020304" pitchFamily="18" charset="0"/>
                        </a:rPr>
                        <a:t>споделување</a:t>
                      </a:r>
                      <a:r>
                        <a:rPr lang="ru-RU" sz="1050" dirty="0">
                          <a:effectLst/>
                          <a:latin typeface="Palatino Linotype" panose="02040502050505030304" pitchFamily="18" charset="0"/>
                          <a:ea typeface="Calibri" panose="020F0502020204030204" pitchFamily="34" charset="0"/>
                          <a:cs typeface="Times New Roman" panose="02020603050405020304" pitchFamily="18" charset="0"/>
                        </a:rPr>
                        <a:t> со </a:t>
                      </a:r>
                      <a:r>
                        <a:rPr lang="ru-RU" sz="1050" dirty="0" err="1" smtClean="0">
                          <a:effectLst/>
                          <a:latin typeface="Palatino Linotype" panose="02040502050505030304" pitchFamily="18" charset="0"/>
                          <a:ea typeface="Calibri" panose="020F0502020204030204" pitchFamily="34" charset="0"/>
                          <a:cs typeface="Times New Roman" panose="02020603050405020304" pitchFamily="18" charset="0"/>
                        </a:rPr>
                        <a:t>јавноста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296591">
                <a:tc>
                  <a:txBody>
                    <a:bodyPr/>
                    <a:lstStyle/>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Јануари</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Подготовка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на Граѓански буџет за тековната година и споделување со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јавноста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44166">
                <a:tc>
                  <a:txBody>
                    <a:bodyPr/>
                    <a:lstStyle/>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Јануари</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Општинските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буџетски корисници изготвуваат годишни финансиски планови по квартали за користење на одобрените средства и ги доставуваат до општината.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За користење на одобрени средства во даден квартал општинските буџетските корисници доставуваат финансиски план по месеци</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93182">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15 дена по истекот на секој месец</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Месечни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извештаи на општинските буџетски корисници до општината со образложение за извршувањето на нивните финансиски планови</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5"/>
                  </a:ext>
                </a:extLst>
              </a:tr>
              <a:tr h="1038069">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Најдоцна до 28 февруари во тековната година,за претходната </a:t>
                      </a:r>
                      <a:r>
                        <a:rPr lang="mk-MK" sz="1050" b="1" dirty="0" smtClean="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година</a:t>
                      </a:r>
                      <a:r>
                        <a:rPr lang="mk-MK" sz="105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Изготвување </a:t>
                      </a: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и достава на Годишната сметка на Буџетот на општината  до Советот на општината.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19"/>
          <p:cNvSpPr/>
          <p:nvPr/>
        </p:nvSpPr>
        <p:spPr>
          <a:xfrm>
            <a:off x="7367602" y="2078294"/>
            <a:ext cx="1408000" cy="2701375"/>
          </a:xfrm>
          <a:prstGeom prst="rect">
            <a:avLst/>
          </a:prstGeom>
        </p:spPr>
        <p:txBody>
          <a:bodyPr>
            <a:prstTxWarp prst="textPlain">
              <a:avLst/>
            </a:prstTxWarp>
          </a:bodyPr>
          <a:lstStyle/>
          <a:p>
            <a:pPr lvl="0" algn="ctr"/>
            <a:endParaRPr b="1" i="0" dirty="0">
              <a:ln>
                <a:noFill/>
              </a:ln>
              <a:solidFill>
                <a:srgbClr val="6E86B6"/>
              </a:solidFill>
              <a:latin typeface="Titillium Web"/>
            </a:endParaRPr>
          </a:p>
        </p:txBody>
      </p:sp>
      <p:sp>
        <p:nvSpPr>
          <p:cNvPr id="7" name="Google Shape;784;p16"/>
          <p:cNvSpPr txBox="1">
            <a:spLocks/>
          </p:cNvSpPr>
          <p:nvPr/>
        </p:nvSpPr>
        <p:spPr>
          <a:xfrm>
            <a:off x="620679" y="73003"/>
            <a:ext cx="7686000" cy="6106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1pPr>
            <a:lvl2pPr marR="0" lvl="1"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2pPr>
            <a:lvl3pPr marR="0" lvl="2"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3pPr>
            <a:lvl4pPr marR="0" lvl="3"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4pPr>
            <a:lvl5pPr marR="0" lvl="4"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5pPr>
            <a:lvl6pPr marR="0" lvl="5"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6pPr>
            <a:lvl7pPr marR="0" lvl="6"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7pPr>
            <a:lvl8pPr marR="0" lvl="7"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8pPr>
            <a:lvl9pPr marR="0" lvl="8" algn="l" rtl="0">
              <a:lnSpc>
                <a:spcPct val="100000"/>
              </a:lnSpc>
              <a:spcBef>
                <a:spcPts val="0"/>
              </a:spcBef>
              <a:spcAft>
                <a:spcPts val="0"/>
              </a:spcAft>
              <a:buClr>
                <a:schemeClr val="lt1"/>
              </a:buClr>
              <a:buSzPts val="4800"/>
              <a:buFont typeface="Titillium Web ExtraLight"/>
              <a:buNone/>
              <a:defRPr sz="4800" b="0" i="0" u="none" strike="noStrike" cap="none">
                <a:solidFill>
                  <a:schemeClr val="lt1"/>
                </a:solidFill>
                <a:latin typeface="Titillium Web ExtraLight"/>
                <a:ea typeface="Titillium Web ExtraLight"/>
                <a:cs typeface="Titillium Web ExtraLight"/>
                <a:sym typeface="Titillium Web ExtraLight"/>
              </a:defRPr>
            </a:lvl9pPr>
          </a:lstStyle>
          <a:p>
            <a:pPr marL="457200" indent="-457200">
              <a:buSzPct val="100000"/>
              <a:buFont typeface="Wingdings" panose="05000000000000000000" pitchFamily="2" charset="2"/>
              <a:buChar char="ü"/>
            </a:pPr>
            <a:r>
              <a:rPr lang="mk-MK" sz="2800" dirty="0" smtClean="0">
                <a:latin typeface="Candara" panose="020E0502030303020204" pitchFamily="34" charset="0"/>
              </a:rPr>
              <a:t> Буџетски календар</a:t>
            </a:r>
            <a:endParaRPr lang="mk-MK" sz="2800" dirty="0">
              <a:latin typeface="Candara" panose="020E05020303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91319432"/>
              </p:ext>
            </p:extLst>
          </p:nvPr>
        </p:nvGraphicFramePr>
        <p:xfrm>
          <a:off x="313766" y="573741"/>
          <a:ext cx="7808257" cy="4446602"/>
        </p:xfrm>
        <a:graphic>
          <a:graphicData uri="http://schemas.openxmlformats.org/drawingml/2006/table">
            <a:tbl>
              <a:tblPr firstRow="1" bandRow="1">
                <a:tableStyleId>{AF606853-7671-496A-8E4F-DF71F8EC918B}</a:tableStyleId>
              </a:tblPr>
              <a:tblGrid>
                <a:gridCol w="1238535">
                  <a:extLst>
                    <a:ext uri="{9D8B030D-6E8A-4147-A177-3AD203B41FA5}">
                      <a16:colId xmlns:a16="http://schemas.microsoft.com/office/drawing/2014/main" val="20000"/>
                    </a:ext>
                  </a:extLst>
                </a:gridCol>
                <a:gridCol w="2320835">
                  <a:extLst>
                    <a:ext uri="{9D8B030D-6E8A-4147-A177-3AD203B41FA5}">
                      <a16:colId xmlns:a16="http://schemas.microsoft.com/office/drawing/2014/main" val="4204791407"/>
                    </a:ext>
                  </a:extLst>
                </a:gridCol>
                <a:gridCol w="1020970">
                  <a:extLst>
                    <a:ext uri="{9D8B030D-6E8A-4147-A177-3AD203B41FA5}">
                      <a16:colId xmlns:a16="http://schemas.microsoft.com/office/drawing/2014/main" val="3522258524"/>
                    </a:ext>
                  </a:extLst>
                </a:gridCol>
                <a:gridCol w="3227917">
                  <a:extLst>
                    <a:ext uri="{9D8B030D-6E8A-4147-A177-3AD203B41FA5}">
                      <a16:colId xmlns:a16="http://schemas.microsoft.com/office/drawing/2014/main" val="20001"/>
                    </a:ext>
                  </a:extLst>
                </a:gridCol>
              </a:tblGrid>
              <a:tr h="1101967">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Најдоцна до 15 Март во тековната година,за претходната година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Советот на општината ја донесува Годишната сметка на Буџетот на </a:t>
                      </a:r>
                      <a:r>
                        <a:rPr lang="mk-MK" sz="1050" b="1" dirty="0" smtClean="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општината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Совет на општина</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Градоначалник</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b="1" i="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Закон за финансирање на ЕЛС</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i="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01967">
                <a:tc>
                  <a:txBody>
                    <a:bodyPr/>
                    <a:lstStyle/>
                    <a:p>
                      <a:pPr>
                        <a:lnSpc>
                          <a:spcPct val="115000"/>
                        </a:lnSpc>
                        <a:spcAft>
                          <a:spcPts val="0"/>
                        </a:spcAft>
                      </a:pPr>
                      <a:r>
                        <a:rPr lang="mk-MK" sz="1050" b="1" dirty="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Најдоцна до 31 Март во тековната година,за претходната </a:t>
                      </a:r>
                      <a:r>
                        <a:rPr lang="mk-MK" sz="1050" b="1" dirty="0" smtClean="0">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година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Годишната сметка на буџетот на општината се доставува до Министерството за финансии</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Градоначалник</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Закон за финансирање на ЕЛС</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0001"/>
                  </a:ext>
                </a:extLst>
              </a:tr>
              <a:tr h="2054303">
                <a:tc>
                  <a:txBody>
                    <a:bodyPr/>
                    <a:lstStyle/>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Април</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b="1">
                          <a:solidFill>
                            <a:srgbClr val="FFFFFF"/>
                          </a:solidFill>
                          <a:effectLst/>
                          <a:latin typeface="Palatino Linotype" panose="02040502050505030304" pitchFamily="18" charset="0"/>
                          <a:ea typeface="Calibri" panose="020F0502020204030204" pitchFamily="34" charset="0"/>
                          <a:cs typeface="Times New Roman" panose="02020603050405020304" pitchFamily="18" charset="0"/>
                        </a:rPr>
                        <a:t>30 Април</a:t>
                      </a:r>
                      <a:endParaRPr lang="mk-MK"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Изготвување на квартални извештаи за прв квартал од тековната година со образложение за извршувањето на Буџетот.</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dirty="0">
                          <a:effectLst/>
                          <a:latin typeface="Palatino Linotype" panose="02040502050505030304" pitchFamily="18" charset="0"/>
                          <a:ea typeface="Calibri" panose="020F0502020204030204" pitchFamily="34" charset="0"/>
                          <a:cs typeface="Times New Roman" panose="02020603050405020304" pitchFamily="18" charset="0"/>
                        </a:rPr>
                        <a:t>Градоначалникот ги доставува до Министерството за финансии и до Советот на општината за усвојување во рок од еден месец по завршување на кварталот</a:t>
                      </a:r>
                      <a:r>
                        <a:rPr lang="mk-MK" sz="1050" dirty="0" smtClean="0">
                          <a:effectLst/>
                          <a:latin typeface="Palatino Linotype" panose="02040502050505030304" pitchFamily="18" charset="0"/>
                          <a:ea typeface="Calibri" panose="020F0502020204030204" pitchFamily="34" charset="0"/>
                          <a:cs typeface="Times New Roman" panose="02020603050405020304" pitchFamily="18" charset="0"/>
                        </a:rPr>
                        <a:t>.</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Одделение за финансиски прашања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Градоначалник</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Совет на општина</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Закон за финансирање на ЕЛС</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mk-MK" sz="1050" i="1"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mk-MK"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574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270" y="116541"/>
            <a:ext cx="7772400" cy="534590"/>
          </a:xfrm>
        </p:spPr>
        <p:txBody>
          <a:bodyPr>
            <a:normAutofit fontScale="70000" lnSpcReduction="20000"/>
          </a:bodyPr>
          <a:lstStyle/>
          <a:p>
            <a:pPr marL="285750" indent="-285750">
              <a:buFont typeface="Wingdings" panose="05000000000000000000" pitchFamily="2" charset="2"/>
              <a:buChar char="ü"/>
            </a:pPr>
            <a:r>
              <a:rPr lang="mk-MK" dirty="0">
                <a:latin typeface="Palatino Linotype" panose="02040502050505030304" pitchFamily="18" charset="0"/>
              </a:rPr>
              <a:t> </a:t>
            </a:r>
            <a:r>
              <a:rPr lang="mk-MK" sz="4000" dirty="0">
                <a:solidFill>
                  <a:schemeClr val="tx1"/>
                </a:solidFill>
                <a:latin typeface="Palatino Linotype" panose="02040502050505030304" pitchFamily="18" charset="0"/>
              </a:rPr>
              <a:t>Буџетски календар</a:t>
            </a:r>
          </a:p>
          <a:p>
            <a:endParaRPr lang="mk-MK" dirty="0"/>
          </a:p>
        </p:txBody>
      </p:sp>
      <p:graphicFrame>
        <p:nvGraphicFramePr>
          <p:cNvPr id="4" name="Table 3"/>
          <p:cNvGraphicFramePr>
            <a:graphicFrameLocks noGrp="1"/>
          </p:cNvGraphicFramePr>
          <p:nvPr>
            <p:extLst>
              <p:ext uri="{D42A27DB-BD31-4B8C-83A1-F6EECF244321}">
                <p14:modId xmlns:p14="http://schemas.microsoft.com/office/powerpoint/2010/main" val="1021694662"/>
              </p:ext>
            </p:extLst>
          </p:nvPr>
        </p:nvGraphicFramePr>
        <p:xfrm>
          <a:off x="358588" y="642167"/>
          <a:ext cx="8131026" cy="3770580"/>
        </p:xfrm>
        <a:graphic>
          <a:graphicData uri="http://schemas.openxmlformats.org/drawingml/2006/table">
            <a:tbl>
              <a:tblPr firstRow="1" firstCol="1" bandRow="1">
                <a:tableStyleId>{684E8CEC-0F0E-4F49-9C4B-C72EF43DA982}</a:tableStyleId>
              </a:tblPr>
              <a:tblGrid>
                <a:gridCol w="2025295">
                  <a:extLst>
                    <a:ext uri="{9D8B030D-6E8A-4147-A177-3AD203B41FA5}">
                      <a16:colId xmlns:a16="http://schemas.microsoft.com/office/drawing/2014/main" val="3764610422"/>
                    </a:ext>
                  </a:extLst>
                </a:gridCol>
                <a:gridCol w="2820046">
                  <a:extLst>
                    <a:ext uri="{9D8B030D-6E8A-4147-A177-3AD203B41FA5}">
                      <a16:colId xmlns:a16="http://schemas.microsoft.com/office/drawing/2014/main" val="1152342332"/>
                    </a:ext>
                  </a:extLst>
                </a:gridCol>
                <a:gridCol w="1922225">
                  <a:extLst>
                    <a:ext uri="{9D8B030D-6E8A-4147-A177-3AD203B41FA5}">
                      <a16:colId xmlns:a16="http://schemas.microsoft.com/office/drawing/2014/main" val="99956860"/>
                    </a:ext>
                  </a:extLst>
                </a:gridCol>
                <a:gridCol w="1363460">
                  <a:extLst>
                    <a:ext uri="{9D8B030D-6E8A-4147-A177-3AD203B41FA5}">
                      <a16:colId xmlns:a16="http://schemas.microsoft.com/office/drawing/2014/main" val="1652048485"/>
                    </a:ext>
                  </a:extLst>
                </a:gridCol>
              </a:tblGrid>
              <a:tr h="2056680">
                <a:tc>
                  <a:txBody>
                    <a:bodyPr/>
                    <a:lstStyle/>
                    <a:p>
                      <a:pPr>
                        <a:lnSpc>
                          <a:spcPct val="115000"/>
                        </a:lnSpc>
                        <a:spcAft>
                          <a:spcPts val="0"/>
                        </a:spcAft>
                      </a:pPr>
                      <a:r>
                        <a:rPr lang="mk-MK" sz="1050" dirty="0">
                          <a:effectLst/>
                          <a:latin typeface="Palatino Linotype" panose="02040502050505030304" pitchFamily="18" charset="0"/>
                        </a:rPr>
                        <a:t>Мај</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Достава на финансиски планови  од страна на општинските буџетски корисници  за користење на вишокот на приходи од претходна година и анализа на реализацијата на приходна и расходна страна на Буџетот на општината со цел да се утврди потребата  од Измени и дополнувања на Буџетот – Ребаланс и истиот да биде предложен до Советот на општината за усвојување</a:t>
                      </a:r>
                      <a:r>
                        <a:rPr lang="mk-MK" sz="1050" dirty="0" smtClean="0">
                          <a:effectLst/>
                          <a:latin typeface="Palatino Linotype" panose="02040502050505030304" pitchFamily="18" charset="0"/>
                        </a:rPr>
                        <a:t>.</a:t>
                      </a:r>
                      <a:endParaRPr lang="mk-MK" sz="1050" dirty="0">
                        <a:effectLst/>
                        <a:latin typeface="Palatino Linotype" panose="02040502050505030304" pitchFamily="18" charset="0"/>
                      </a:endParaRPr>
                    </a:p>
                  </a:txBody>
                  <a:tcPr marL="30106" marR="30106"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Општински буџетски корисници</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Совет на општина</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4">
                        <a:lumMod val="75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4">
                        <a:lumMod val="75000"/>
                      </a:schemeClr>
                    </a:solidFill>
                  </a:tcPr>
                </a:tc>
                <a:extLst>
                  <a:ext uri="{0D108BD9-81ED-4DB2-BD59-A6C34878D82A}">
                    <a16:rowId xmlns:a16="http://schemas.microsoft.com/office/drawing/2014/main" val="4275946519"/>
                  </a:ext>
                </a:extLst>
              </a:tr>
              <a:tr h="1713900">
                <a:tc>
                  <a:txBody>
                    <a:bodyPr/>
                    <a:lstStyle/>
                    <a:p>
                      <a:pPr>
                        <a:lnSpc>
                          <a:spcPct val="115000"/>
                        </a:lnSpc>
                        <a:spcAft>
                          <a:spcPts val="0"/>
                        </a:spcAft>
                      </a:pPr>
                      <a:r>
                        <a:rPr lang="mk-MK" sz="1050" dirty="0">
                          <a:effectLst/>
                          <a:latin typeface="Palatino Linotype" panose="02040502050505030304" pitchFamily="18" charset="0"/>
                        </a:rPr>
                        <a:t>Најдоцна до 31 Јули</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Изготвување на квартални извештаи за втор квартал од тековната година со образложение за извршувањето на Буџетот.</a:t>
                      </a:r>
                    </a:p>
                    <a:p>
                      <a:pPr>
                        <a:lnSpc>
                          <a:spcPct val="115000"/>
                        </a:lnSpc>
                        <a:spcAft>
                          <a:spcPts val="0"/>
                        </a:spcAft>
                      </a:pPr>
                      <a:r>
                        <a:rPr lang="mk-MK" sz="1050" dirty="0">
                          <a:effectLst/>
                          <a:latin typeface="Palatino Linotype" panose="02040502050505030304" pitchFamily="18" charset="0"/>
                        </a:rPr>
                        <a:t>Градоначалникот ги доставува до Министерството за финансии и до Советот на општината за усвојување во рок од еден месец по завршување на </a:t>
                      </a:r>
                      <a:r>
                        <a:rPr lang="mk-MK" sz="1050" dirty="0" smtClean="0">
                          <a:effectLst/>
                          <a:latin typeface="Palatino Linotype" panose="02040502050505030304" pitchFamily="18" charset="0"/>
                        </a:rPr>
                        <a:t>кварталот</a:t>
                      </a:r>
                      <a:endParaRPr lang="mk-MK" sz="1050" dirty="0">
                        <a:effectLst/>
                        <a:latin typeface="Palatino Linotype" panose="02040502050505030304" pitchFamily="18" charset="0"/>
                      </a:endParaRPr>
                    </a:p>
                  </a:txBody>
                  <a:tcPr marL="30106" marR="30106"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Одделение за финансиски прашања</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Градоначалник</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Совет на </a:t>
                      </a:r>
                      <a:r>
                        <a:rPr lang="mk-MK" sz="1050" dirty="0" smtClean="0">
                          <a:effectLst/>
                          <a:latin typeface="Palatino Linotype" panose="02040502050505030304" pitchFamily="18" charset="0"/>
                        </a:rPr>
                        <a:t>општина</a:t>
                      </a:r>
                      <a:endParaRPr lang="mk-MK" sz="1050" dirty="0">
                        <a:effectLst/>
                        <a:latin typeface="Palatino Linotype" panose="02040502050505030304" pitchFamily="18" charset="0"/>
                      </a:endParaRPr>
                    </a:p>
                  </a:txBody>
                  <a:tcPr marL="30106" marR="30106" marT="0" marB="0">
                    <a:solidFill>
                      <a:schemeClr val="accent6">
                        <a:lumMod val="60000"/>
                        <a:lumOff val="40000"/>
                      </a:schemeClr>
                    </a:solidFill>
                  </a:tcPr>
                </a:tc>
                <a:tc>
                  <a:txBody>
                    <a:bodyPr/>
                    <a:lstStyle/>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 </a:t>
                      </a:r>
                    </a:p>
                    <a:p>
                      <a:pPr>
                        <a:lnSpc>
                          <a:spcPct val="115000"/>
                        </a:lnSpc>
                        <a:spcAft>
                          <a:spcPts val="0"/>
                        </a:spcAft>
                      </a:pPr>
                      <a:r>
                        <a:rPr lang="mk-MK" sz="1050" dirty="0">
                          <a:effectLst/>
                          <a:latin typeface="Palatino Linotype" panose="02040502050505030304" pitchFamily="18" charset="0"/>
                        </a:rPr>
                        <a:t>Закон за финансирање на ЕЛС</a:t>
                      </a:r>
                    </a:p>
                    <a:p>
                      <a:pPr>
                        <a:lnSpc>
                          <a:spcPct val="115000"/>
                        </a:lnSpc>
                        <a:spcAft>
                          <a:spcPts val="0"/>
                        </a:spcAft>
                      </a:pPr>
                      <a:r>
                        <a:rPr lang="mk-MK" sz="1050" dirty="0">
                          <a:effectLst/>
                          <a:latin typeface="Palatino Linotype" panose="02040502050505030304" pitchFamily="18" charset="0"/>
                        </a:rPr>
                        <a:t> </a:t>
                      </a:r>
                      <a:endParaRPr lang="mk-MK" sz="105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106" marR="30106" marT="0" marB="0">
                    <a:solidFill>
                      <a:schemeClr val="accent6">
                        <a:lumMod val="60000"/>
                        <a:lumOff val="40000"/>
                      </a:schemeClr>
                    </a:solidFill>
                  </a:tcPr>
                </a:tc>
                <a:extLst>
                  <a:ext uri="{0D108BD9-81ED-4DB2-BD59-A6C34878D82A}">
                    <a16:rowId xmlns:a16="http://schemas.microsoft.com/office/drawing/2014/main" val="277046298"/>
                  </a:ext>
                </a:extLst>
              </a:tr>
            </a:tbl>
          </a:graphicData>
        </a:graphic>
      </p:graphicFrame>
    </p:spTree>
    <p:extLst>
      <p:ext uri="{BB962C8B-B14F-4D97-AF65-F5344CB8AC3E}">
        <p14:creationId xmlns:p14="http://schemas.microsoft.com/office/powerpoint/2010/main" val="24571309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2147</TotalTime>
  <Words>3188</Words>
  <Application>Microsoft Office PowerPoint</Application>
  <PresentationFormat>On-screen Show (16:9)</PresentationFormat>
  <Paragraphs>601</Paragraphs>
  <Slides>31</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Candara</vt:lpstr>
      <vt:lpstr>Titillium Web ExtraLight</vt:lpstr>
      <vt:lpstr>Wingdings 2</vt:lpstr>
      <vt:lpstr>Calibri</vt:lpstr>
      <vt:lpstr>Constantia</vt:lpstr>
      <vt:lpstr>Titillium Web</vt:lpstr>
      <vt:lpstr>Palatino Linotype</vt:lpstr>
      <vt:lpstr>Arial</vt:lpstr>
      <vt:lpstr>Times New Roman</vt:lpstr>
      <vt:lpstr>Wingdings</vt:lpstr>
      <vt:lpstr>Paper</vt:lpstr>
      <vt:lpstr> Општина Берово  Граѓански Буџет  2023</vt:lpstr>
      <vt:lpstr>PowerPoint Presentation</vt:lpstr>
      <vt:lpstr> ВОВЕД</vt:lpstr>
      <vt:lpstr>Буџетирање!</vt:lpstr>
      <vt:lpstr>ОБРАЗЛОЖЕНИЕ         Буџетот на општината се состои од општ, посебен и развоен дел </vt:lpstr>
      <vt:lpstr>ОБРАЗЛОЖЕНИЕ         Учесници во буџетскиот процес: </vt:lpstr>
      <vt:lpstr>PowerPoint Presentation</vt:lpstr>
      <vt:lpstr>PowerPoint Presentation</vt:lpstr>
      <vt:lpstr>PowerPoint Presentation</vt:lpstr>
      <vt:lpstr> Буџетски календар </vt:lpstr>
      <vt:lpstr> Буџетски календар</vt:lpstr>
      <vt:lpstr>Буџетски календар</vt:lpstr>
      <vt:lpstr>Буџетски календар</vt:lpstr>
      <vt:lpstr>Буџетски календар</vt:lpstr>
      <vt:lpstr>PowerPoint Presentation</vt:lpstr>
      <vt:lpstr>Буџет на Општина Берово за 2023 година</vt:lpstr>
      <vt:lpstr>Приходи на Буџет на Општина Берово за 2023 година</vt:lpstr>
      <vt:lpstr>PowerPoint Presentation</vt:lpstr>
      <vt:lpstr>PowerPoint Presentation</vt:lpstr>
      <vt:lpstr>Расходи на Буџет на Општина Берово за 2023 година</vt:lpstr>
      <vt:lpstr>Расходи на Буџет на Општина Берово за 2023 година</vt:lpstr>
      <vt:lpstr>Расходи на Буџет на Општина Берово за 2021 година</vt:lpstr>
      <vt:lpstr>Расходи на Буџет на Општина Берово за 2023 година</vt:lpstr>
      <vt:lpstr>PowerPoint Presentation</vt:lpstr>
      <vt:lpstr>PowerPoint Presentation</vt:lpstr>
      <vt:lpstr>PowerPoint Presentation</vt:lpstr>
      <vt:lpstr>Проекти поддржани и финансирани од Општина Берово</vt:lpstr>
      <vt:lpstr>PowerPoint Presentation</vt:lpstr>
      <vt:lpstr>Развоен дел на БУЏЕТОТ- период 2022-2023</vt:lpstr>
      <vt:lpstr>PowerPoint Presentation</vt:lpstr>
      <vt:lpstr>Општина Берово  Април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Берово  Граѓански Буџет                                 2019</dc:title>
  <dc:creator>Blaze</dc:creator>
  <cp:lastModifiedBy>pc1m</cp:lastModifiedBy>
  <cp:revision>159</cp:revision>
  <dcterms:modified xsi:type="dcterms:W3CDTF">2024-08-20T07:49:36Z</dcterms:modified>
</cp:coreProperties>
</file>