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charts/style1.xml" ContentType="application/vnd.ms-office.chartstyl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4046" r:id="rId1"/>
  </p:sldMasterIdLst>
  <p:notesMasterIdLst>
    <p:notesMasterId r:id="rId27"/>
  </p:notesMasterIdLst>
  <p:sldIdLst>
    <p:sldId id="256" r:id="rId2"/>
    <p:sldId id="294" r:id="rId3"/>
    <p:sldId id="257" r:id="rId4"/>
    <p:sldId id="258" r:id="rId5"/>
    <p:sldId id="259" r:id="rId6"/>
    <p:sldId id="283" r:id="rId7"/>
    <p:sldId id="260" r:id="rId8"/>
    <p:sldId id="284" r:id="rId9"/>
    <p:sldId id="261" r:id="rId10"/>
    <p:sldId id="262" r:id="rId11"/>
    <p:sldId id="285" r:id="rId12"/>
    <p:sldId id="295" r:id="rId13"/>
    <p:sldId id="263" r:id="rId14"/>
    <p:sldId id="287" r:id="rId15"/>
    <p:sldId id="288" r:id="rId16"/>
    <p:sldId id="289" r:id="rId17"/>
    <p:sldId id="290" r:id="rId18"/>
    <p:sldId id="286" r:id="rId19"/>
    <p:sldId id="291" r:id="rId20"/>
    <p:sldId id="296" r:id="rId21"/>
    <p:sldId id="293" r:id="rId22"/>
    <p:sldId id="299" r:id="rId23"/>
    <p:sldId id="300" r:id="rId24"/>
    <p:sldId id="292" r:id="rId25"/>
    <p:sldId id="266" r:id="rId26"/>
  </p:sldIdLst>
  <p:sldSz cx="9144000" cy="5143500" type="screen16x9"/>
  <p:notesSz cx="6858000" cy="9144000"/>
  <p:embeddedFontLst>
    <p:embeddedFont>
      <p:font typeface="Candara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Book Antiqua" pitchFamily="18" charset="0"/>
      <p:regular r:id="rId33"/>
      <p:bold r:id="rId34"/>
      <p:italic r:id="rId35"/>
      <p:boldItalic r:id="rId36"/>
    </p:embeddedFont>
    <p:embeddedFont>
      <p:font typeface="Lucida Sans" pitchFamily="34" charset="0"/>
      <p:regular r:id="rId37"/>
      <p:bold r:id="rId38"/>
      <p:italic r:id="rId39"/>
      <p:boldItalic r:id="rId40"/>
    </p:embeddedFont>
    <p:embeddedFont>
      <p:font typeface="Titillium Web" charset="0"/>
      <p:regular r:id="rId41"/>
      <p:bold r:id="rId42"/>
      <p:italic r:id="rId43"/>
      <p:boldItalic r:id="rId44"/>
    </p:embeddedFont>
    <p:embeddedFont>
      <p:font typeface="Titillium Web ExtraLight" charset="0"/>
      <p:regular r:id="rId45"/>
      <p:bold r:id="rId46"/>
      <p:italic r:id="rId47"/>
      <p:bold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Wingdings 3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84E8CEC-0F0E-4F49-9C4B-C72EF43DA982}">
  <a:tblStyle styleId="{684E8CEC-0F0E-4F49-9C4B-C72EF43DA9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38" autoAdjust="0"/>
  </p:normalViewPr>
  <p:slideViewPr>
    <p:cSldViewPr snapToGrid="0">
      <p:cViewPr varScale="1">
        <p:scale>
          <a:sx n="115" d="100"/>
          <a:sy n="115" d="100"/>
        </p:scale>
        <p:origin x="-27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8"/>
          <c:dPt>
            <c:idx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F61-4833-817F-D92FF7CE494B}"/>
              </c:ext>
            </c:extLst>
          </c:dPt>
          <c:dPt>
            <c:idx val="1"/>
            <c:explosion val="37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61-4833-817F-D92FF7CE494B}"/>
              </c:ext>
            </c:extLst>
          </c:dPt>
          <c:dPt>
            <c:idx val="2"/>
            <c:explosion val="2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F61-4833-817F-D92FF7CE494B}"/>
              </c:ext>
            </c:extLst>
          </c:dPt>
          <c:dPt>
            <c:idx val="3"/>
            <c:explosion val="38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61-4833-817F-D92FF7CE494B}"/>
              </c:ext>
            </c:extLst>
          </c:dPt>
          <c:dLbls>
            <c:dLbl>
              <c:idx val="0"/>
              <c:layout>
                <c:manualLayout>
                  <c:x val="2.3741690408357115E-2"/>
                  <c:y val="-3.0452730594843411E-2"/>
                </c:manualLayout>
              </c:layout>
              <c:tx>
                <c:rich>
                  <a:bodyPr/>
                  <a:lstStyle/>
                  <a:p>
                    <a:r>
                      <a:rPr lang="mk-MK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Основен</a:t>
                    </a:r>
                    <a:r>
                      <a:rPr lang="mk-MK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 буџет</a:t>
                    </a:r>
                  </a:p>
                  <a:p>
                    <a:r>
                      <a:rPr lang="mk-MK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128.252.703</a:t>
                    </a:r>
                    <a:endParaRPr lang="mk-MK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ndara" panose="020E0502030303020204" pitchFamily="34" charset="0"/>
                    </a:endParaRPr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1-4833-817F-D92FF7CE494B}"/>
                </c:ext>
              </c:extLst>
            </c:dLbl>
            <c:dLbl>
              <c:idx val="1"/>
              <c:layout>
                <c:manualLayout>
                  <c:x val="2.7901977664116871E-2"/>
                  <c:y val="-2.3685457129322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Буџет на самофинансирачки</a:t>
                    </a:r>
                    <a:r>
                      <a:rPr lang="ru-RU" sz="14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 активности</a:t>
                    </a:r>
                    <a:r>
                      <a: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 </a:t>
                    </a:r>
                    <a:r>
                      <a: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18.513.000</a:t>
                    </a:r>
                    <a:r>
                      <a:rPr lang="ru-RU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
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260410824715285"/>
                      <c:h val="0.30757257900791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61-4833-817F-D92FF7CE494B}"/>
                </c:ext>
              </c:extLst>
            </c:dLbl>
            <c:dLbl>
              <c:idx val="2"/>
              <c:layout>
                <c:manualLayout>
                  <c:x val="-3.8580246913580245E-2"/>
                  <c:y val="-4.0603640793124451E-2"/>
                </c:manualLayout>
              </c:layout>
              <c:tx>
                <c:rich>
                  <a:bodyPr/>
                  <a:lstStyle/>
                  <a:p>
                    <a:r>
                      <a:rPr lang="mk-MK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Буџет на дотации </a:t>
                    </a:r>
                  </a:p>
                  <a:p>
                    <a:r>
                      <a:rPr lang="mk-MK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207.527.000</a:t>
                    </a:r>
                    <a:r>
                      <a:rPr lang="mk-MK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
</a:t>
                    </a:r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61-4833-817F-D92FF7CE494B}"/>
                </c:ext>
              </c:extLst>
            </c:dLbl>
            <c:dLbl>
              <c:idx val="3"/>
              <c:layout>
                <c:manualLayout>
                  <c:x val="-5.98784827377348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k-MK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Буџет</a:t>
                    </a:r>
                    <a:r>
                      <a:rPr lang="mk-MK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 од донации</a:t>
                    </a:r>
                  </a:p>
                  <a:p>
                    <a:r>
                      <a:rPr lang="mk-MK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16.728.921</a:t>
                    </a:r>
                    <a:r>
                      <a:rPr lang="mk-MK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 panose="020E0502030303020204" pitchFamily="34" charset="0"/>
                      </a:rPr>
                      <a:t>
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891821081125541"/>
                      <c:h val="0.23321729501955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F61-4833-817F-D92FF7CE4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Основен буџет</c:v>
                </c:pt>
                <c:pt idx="1">
                  <c:v>Самофинансирачки активности</c:v>
                </c:pt>
                <c:pt idx="2">
                  <c:v>Дотации</c:v>
                </c:pt>
                <c:pt idx="3">
                  <c:v>Донации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108409072</c:v>
                </c:pt>
                <c:pt idx="1">
                  <c:v>18415000</c:v>
                </c:pt>
                <c:pt idx="2">
                  <c:v>184907000</c:v>
                </c:pt>
                <c:pt idx="3">
                  <c:v>28038928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61-4833-817F-D92FF7CE494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A73-4733-9399-7CD98A8727B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3-4733-9399-7CD98A8727B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3-4733-9399-7CD98A8727B0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73-4733-9399-7CD98A8727B0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A73-4733-9399-7CD98A8727B0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73-4733-9399-7CD98A8727B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A73-4733-9399-7CD98A8727B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k-MK" dirty="0"/>
                      <a:t>ОСНОВНО ОБРАЗОВАНИЕ </a:t>
                    </a:r>
                    <a:r>
                      <a:rPr lang="mk-MK" dirty="0" smtClean="0"/>
                      <a:t>108.460.000</a:t>
                    </a:r>
                    <a:r>
                      <a:rPr lang="mk-MK" dirty="0"/>
                      <a:t>
</a:t>
                    </a:r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73-4733-9399-7CD98A8727B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k-MK" dirty="0"/>
                      <a:t>СРЕДНО ОБРАЗОВАНИЕ </a:t>
                    </a:r>
                    <a:r>
                      <a:rPr lang="mk-MK" dirty="0" smtClean="0"/>
                      <a:t>43.000.000</a:t>
                    </a:r>
                    <a:r>
                      <a:rPr lang="mk-MK" dirty="0"/>
                      <a:t>
</a:t>
                    </a:r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73-4733-9399-7CD98A8727B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k-MK" dirty="0"/>
                      <a:t>КУЛТУРА </a:t>
                    </a:r>
                    <a:r>
                      <a:rPr lang="mk-MK" dirty="0" smtClean="0"/>
                      <a:t>5.238.000</a:t>
                    </a:r>
                    <a:r>
                      <a:rPr lang="mk-MK" dirty="0"/>
                      <a:t>
</a:t>
                    </a:r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73-4733-9399-7CD98A8727B0}"/>
                </c:ext>
              </c:extLst>
            </c:dLbl>
            <c:dLbl>
              <c:idx val="3"/>
              <c:layout>
                <c:manualLayout>
                  <c:x val="-3.9122880758388268E-2"/>
                  <c:y val="7.5207486796743439E-2"/>
                </c:manualLayout>
              </c:layout>
              <c:tx>
                <c:rich>
                  <a:bodyPr/>
                  <a:lstStyle/>
                  <a:p>
                    <a:r>
                      <a:rPr lang="mk-MK" dirty="0"/>
                      <a:t>ДЕТСКА ЗАШТИТА </a:t>
                    </a:r>
                    <a:r>
                      <a:rPr lang="mk-MK" dirty="0" smtClean="0"/>
                      <a:t>31.599.000</a:t>
                    </a:r>
                    <a:r>
                      <a:rPr lang="mk-MK" dirty="0"/>
                      <a:t>
</a:t>
                    </a:r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73-4733-9399-7CD98A8727B0}"/>
                </c:ext>
              </c:extLst>
            </c:dLbl>
            <c:dLbl>
              <c:idx val="4"/>
              <c:layout>
                <c:manualLayout>
                  <c:x val="1.01429690855080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t>ДОМОВИ ЗА СТАРИ ЛИЦА</a:t>
                    </a:r>
                  </a:p>
                  <a:p>
                    <a:r>
                      <a:rPr lang="ru-RU" baseline="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t>7.962.000</a:t>
                    </a:r>
                    <a:r>
                      <a:rPr lang="ru-RU" baseline="0" dirty="0"/>
                      <a:t>
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73-4733-9399-7CD98A8727B0}"/>
                </c:ext>
              </c:extLst>
            </c:dLbl>
            <c:dLbl>
              <c:idx val="5"/>
              <c:layout>
                <c:manualLayout>
                  <c:x val="0.12808961227616442"/>
                  <c:y val="2.467437230864290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330" b="1" i="0" u="none" strike="noStrike" kern="1200" spc="0" baseline="0">
                        <a:solidFill>
                          <a:schemeClr val="accen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НАМЕНСКА ДОТАЦИЈА ЗА ПОЖАРНИКАРИ </a:t>
                    </a:r>
                    <a:r>
                      <a:rPr lang="ru-RU" sz="1200" dirty="0" smtClean="0"/>
                      <a:t>11</a:t>
                    </a:r>
                    <a:r>
                      <a:rPr lang="ru-RU" dirty="0" smtClean="0"/>
                      <a:t>.228.000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23971178907367"/>
                      <c:h val="0.19043162385992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73-4733-9399-7CD98A8727B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73-4733-9399-7CD98A872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spc="0" baseline="0">
                    <a:solidFill>
                      <a:schemeClr val="accen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mk-MK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ОСНОВНО ОБРАЗОВАНИЕ 79.599.000</c:v>
                </c:pt>
                <c:pt idx="1">
                  <c:v>СРЕДНО ОБРАЗОВАНИЕ 37.100.000</c:v>
                </c:pt>
                <c:pt idx="2">
                  <c:v>КУЛТУРА 3.202.577</c:v>
                </c:pt>
                <c:pt idx="3">
                  <c:v>ДЕТСКА ЗАШТИТА 21.800.000</c:v>
                </c:pt>
                <c:pt idx="4">
                  <c:v>ДОМОВИ ЗА СТАРИ ЛИЦА 4.431.200</c:v>
                </c:pt>
                <c:pt idx="5">
                  <c:v>НАМЕНСКА ДОТАЦИЈА ЗА ПОЖАРНИКАРИ 6.592.000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79599000</c:v>
                </c:pt>
                <c:pt idx="1">
                  <c:v>37100000</c:v>
                </c:pt>
                <c:pt idx="2">
                  <c:v>3202577</c:v>
                </c:pt>
                <c:pt idx="3">
                  <c:v>21800000</c:v>
                </c:pt>
                <c:pt idx="4">
                  <c:v>4431200</c:v>
                </c:pt>
                <c:pt idx="5">
                  <c:v>6592000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73-4733-9399-7CD98A8727B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solidFill>
                <a:srgbClr val="FF0000"/>
              </a:solidFill>
              <a:latin typeface="Candara" panose="020E0502030303020204" pitchFamily="34" charset="0"/>
            </a:rPr>
            <a:t>Вкупен Основен буџет</a:t>
          </a:r>
        </a:p>
        <a:p>
          <a:r>
            <a:rPr lang="mk-MK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mk-MK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252</a:t>
          </a:r>
          <a:r>
            <a:rPr lang="mk-MK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703</a:t>
          </a:r>
          <a:endParaRPr lang="en-US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Даночни приходи 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43.551.773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Неданочни приходи </a:t>
          </a:r>
          <a:r>
            <a:rPr lang="en-US" dirty="0" smtClean="0">
              <a:latin typeface="Candara" panose="020E0502030303020204" pitchFamily="34" charset="0"/>
            </a:rPr>
            <a:t>4</a:t>
          </a:r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490</a:t>
          </a:r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000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Капитални приходи </a:t>
          </a:r>
          <a:r>
            <a:rPr lang="en-US" sz="1100" dirty="0" smtClean="0">
              <a:latin typeface="Candara" panose="020E0502030303020204" pitchFamily="34" charset="0"/>
            </a:rPr>
            <a:t>3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.870.000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Трансфери, донации</a:t>
          </a:r>
          <a:endParaRPr lang="en-US" sz="1100" b="1" dirty="0" smtClean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76</a:t>
          </a:r>
          <a:r>
            <a:rPr lang="mk-MK" sz="11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340</a:t>
          </a:r>
          <a:r>
            <a:rPr lang="mk-MK" sz="11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930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4"/>
      <dgm:spPr/>
    </dgm:pt>
    <dgm:pt modelId="{CF981117-2AD5-4AFB-811A-447A33154E46}" type="pres">
      <dgm:prSet presAssocID="{09E827FB-5F0B-4330-A8FE-EE2E757B5EC3}" presName="Chil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53FB-92A4-4946-B3AF-F20BAAC53BBE}" type="pres">
      <dgm:prSet presAssocID="{ABAA687D-F5BD-4694-99EC-C12A634BC790}" presName="Accent2" presStyleCnt="0"/>
      <dgm:spPr/>
    </dgm:pt>
    <dgm:pt modelId="{34D479DE-B65E-4604-A6A3-2CCD39165AFE}" type="pres">
      <dgm:prSet presAssocID="{ABAA687D-F5BD-4694-99EC-C12A634BC790}" presName="Accent" presStyleLbl="bgShp" presStyleIdx="1" presStyleCnt="4"/>
      <dgm:spPr/>
    </dgm:pt>
    <dgm:pt modelId="{A77E4921-9E38-4F2E-83FA-52AD3D0A3159}" type="pres">
      <dgm:prSet presAssocID="{ABAA687D-F5BD-4694-99EC-C12A634BC790}" presName="Chil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06A2-ED8D-4309-8149-63A253612934}" type="pres">
      <dgm:prSet presAssocID="{7771BCAA-4FF8-4AE7-9607-BAEF59E12DA8}" presName="Accent3" presStyleCnt="0"/>
      <dgm:spPr/>
    </dgm:pt>
    <dgm:pt modelId="{3FF4B09F-CFC2-4608-801C-793562DD2A52}" type="pres">
      <dgm:prSet presAssocID="{7771BCAA-4FF8-4AE7-9607-BAEF59E12DA8}" presName="Accent" presStyleLbl="bgShp" presStyleIdx="2" presStyleCnt="4"/>
      <dgm:spPr/>
    </dgm:pt>
    <dgm:pt modelId="{21C52392-5A6C-4EA6-857F-25BC7BDD69C3}" type="pres">
      <dgm:prSet presAssocID="{7771BCAA-4FF8-4AE7-9607-BAEF59E12DA8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C335-5045-4B7C-810E-ED16051499A7}" type="pres">
      <dgm:prSet presAssocID="{070F8978-BBDD-42F9-90EA-EFDB2E63D796}" presName="Accent4" presStyleCnt="0"/>
      <dgm:spPr/>
    </dgm:pt>
    <dgm:pt modelId="{FDD3B02E-7247-428D-844E-B352CA07513B}" type="pres">
      <dgm:prSet presAssocID="{070F8978-BBDD-42F9-90EA-EFDB2E63D796}" presName="Accent" presStyleLbl="bgShp" presStyleIdx="3" presStyleCnt="4"/>
      <dgm:spPr/>
    </dgm:pt>
    <dgm:pt modelId="{1C817F9F-2DA7-414E-94D9-CD789368EA95}" type="pres">
      <dgm:prSet presAssocID="{070F8978-BBDD-42F9-90EA-EFDB2E63D796}" presName="Child4" presStyleLbl="node1" presStyleIdx="3" presStyleCnt="4" custScaleX="117969" custLinFactNeighborX="-12864" custLinFactNeighborY="10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2D17E-8595-45B9-961F-C31B82A534CF}" type="presOf" srcId="{2A9BC08A-6E81-4B82-A63F-5FBBBEE5E583}" destId="{DDEB95AD-438C-4ECF-AE6A-8E6FC6DEFE4E}" srcOrd="0" destOrd="0" presId="urn:microsoft.com/office/officeart/2011/layout/HexagonRadial"/>
    <dgm:cxn modelId="{164653CF-02DC-4460-8EE4-EFAB52D4563A}" type="presOf" srcId="{ABAA687D-F5BD-4694-99EC-C12A634BC790}" destId="{A77E4921-9E38-4F2E-83FA-52AD3D0A3159}" srcOrd="0" destOrd="0" presId="urn:microsoft.com/office/officeart/2011/layout/HexagonRadial"/>
    <dgm:cxn modelId="{3C319AD8-8B33-441D-B0B4-1FFA88E8ECFD}" type="presOf" srcId="{B0C1C13D-8D91-469C-A7CB-B72D8C4E6080}" destId="{8D79AC20-94AE-4117-AD48-6F0203C2B2EB}" srcOrd="0" destOrd="0" presId="urn:microsoft.com/office/officeart/2011/layout/HexagonRadial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9DC2F56-3C6D-4C20-8203-9AF497D91F99}" type="presOf" srcId="{09E827FB-5F0B-4330-A8FE-EE2E757B5EC3}" destId="{CF981117-2AD5-4AFB-811A-447A33154E46}" srcOrd="0" destOrd="0" presId="urn:microsoft.com/office/officeart/2011/layout/HexagonRadial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B1828D83-4F5C-4D9C-820D-9DD4736FD4AA}" type="presOf" srcId="{070F8978-BBDD-42F9-90EA-EFDB2E63D796}" destId="{1C817F9F-2DA7-414E-94D9-CD789368EA95}" srcOrd="0" destOrd="0" presId="urn:microsoft.com/office/officeart/2011/layout/HexagonRadial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3EAEF810-F0BF-455F-BE74-419E0BE58556}" type="presOf" srcId="{7771BCAA-4FF8-4AE7-9607-BAEF59E12DA8}" destId="{21C52392-5A6C-4EA6-857F-25BC7BDD69C3}" srcOrd="0" destOrd="0" presId="urn:microsoft.com/office/officeart/2011/layout/HexagonRadial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18399AAD-EB6F-46D9-B5DF-57D66EFE020A}" type="presParOf" srcId="{8D79AC20-94AE-4117-AD48-6F0203C2B2EB}" destId="{DDEB95AD-438C-4ECF-AE6A-8E6FC6DEFE4E}" srcOrd="0" destOrd="0" presId="urn:microsoft.com/office/officeart/2011/layout/HexagonRadial"/>
    <dgm:cxn modelId="{1DBB3C30-4BBA-4312-B86E-E6DBA780F0ED}" type="presParOf" srcId="{8D79AC20-94AE-4117-AD48-6F0203C2B2EB}" destId="{A639919E-B0EC-4263-8388-95ACDB08B376}" srcOrd="1" destOrd="0" presId="urn:microsoft.com/office/officeart/2011/layout/HexagonRadial"/>
    <dgm:cxn modelId="{3C8F5D68-5E6B-4922-BDAC-8BA2F4C28E0A}" type="presParOf" srcId="{A639919E-B0EC-4263-8388-95ACDB08B376}" destId="{A93D396E-6815-4377-9A85-B4AF7AA4EBC3}" srcOrd="0" destOrd="0" presId="urn:microsoft.com/office/officeart/2011/layout/HexagonRadial"/>
    <dgm:cxn modelId="{084B2B7A-B0A3-4277-BE5E-FDFA1CA3DC9E}" type="presParOf" srcId="{8D79AC20-94AE-4117-AD48-6F0203C2B2EB}" destId="{CF981117-2AD5-4AFB-811A-447A33154E46}" srcOrd="2" destOrd="0" presId="urn:microsoft.com/office/officeart/2011/layout/HexagonRadial"/>
    <dgm:cxn modelId="{FEACF535-E8A1-4C5C-96B9-7B0998352BF2}" type="presParOf" srcId="{8D79AC20-94AE-4117-AD48-6F0203C2B2EB}" destId="{11B153FB-92A4-4946-B3AF-F20BAAC53BBE}" srcOrd="3" destOrd="0" presId="urn:microsoft.com/office/officeart/2011/layout/HexagonRadial"/>
    <dgm:cxn modelId="{A13A2585-0074-4711-A688-DC1DE9EB61A5}" type="presParOf" srcId="{11B153FB-92A4-4946-B3AF-F20BAAC53BBE}" destId="{34D479DE-B65E-4604-A6A3-2CCD39165AFE}" srcOrd="0" destOrd="0" presId="urn:microsoft.com/office/officeart/2011/layout/HexagonRadial"/>
    <dgm:cxn modelId="{4105F2D7-AABB-4F0B-9781-C087B514CADA}" type="presParOf" srcId="{8D79AC20-94AE-4117-AD48-6F0203C2B2EB}" destId="{A77E4921-9E38-4F2E-83FA-52AD3D0A3159}" srcOrd="4" destOrd="0" presId="urn:microsoft.com/office/officeart/2011/layout/HexagonRadial"/>
    <dgm:cxn modelId="{503BFCD6-C186-4371-BB5A-103DBE9F16F0}" type="presParOf" srcId="{8D79AC20-94AE-4117-AD48-6F0203C2B2EB}" destId="{5ED406A2-ED8D-4309-8149-63A253612934}" srcOrd="5" destOrd="0" presId="urn:microsoft.com/office/officeart/2011/layout/HexagonRadial"/>
    <dgm:cxn modelId="{3459883D-DC7B-4737-A84C-1104C48E3BF0}" type="presParOf" srcId="{5ED406A2-ED8D-4309-8149-63A253612934}" destId="{3FF4B09F-CFC2-4608-801C-793562DD2A52}" srcOrd="0" destOrd="0" presId="urn:microsoft.com/office/officeart/2011/layout/HexagonRadial"/>
    <dgm:cxn modelId="{42BF3625-D7C2-477E-A614-04DB4898F52A}" type="presParOf" srcId="{8D79AC20-94AE-4117-AD48-6F0203C2B2EB}" destId="{21C52392-5A6C-4EA6-857F-25BC7BDD69C3}" srcOrd="6" destOrd="0" presId="urn:microsoft.com/office/officeart/2011/layout/HexagonRadial"/>
    <dgm:cxn modelId="{88D278DA-83DF-42EB-8DD3-990C9F6C7F21}" type="presParOf" srcId="{8D79AC20-94AE-4117-AD48-6F0203C2B2EB}" destId="{2DCBC335-5045-4B7C-810E-ED16051499A7}" srcOrd="7" destOrd="0" presId="urn:microsoft.com/office/officeart/2011/layout/HexagonRadial"/>
    <dgm:cxn modelId="{45C6432B-74A0-42B4-94DF-24665A18B6D0}" type="presParOf" srcId="{2DCBC335-5045-4B7C-810E-ED16051499A7}" destId="{FDD3B02E-7247-428D-844E-B352CA07513B}" srcOrd="0" destOrd="0" presId="urn:microsoft.com/office/officeart/2011/layout/HexagonRadial"/>
    <dgm:cxn modelId="{BB235A7D-E83F-4320-8F39-EF0E04CB8612}" type="presParOf" srcId="{8D79AC20-94AE-4117-AD48-6F0203C2B2EB}" destId="{1C817F9F-2DA7-414E-94D9-CD789368EA95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Поддршка на Локален екомонски развој </a:t>
          </a:r>
        </a:p>
        <a:p>
          <a:r>
            <a:rPr lang="mk-MK" b="1" dirty="0" smtClean="0">
              <a:latin typeface="Candara" panose="020E0502030303020204" pitchFamily="34" charset="0"/>
            </a:rPr>
            <a:t>2.8</a:t>
          </a:r>
          <a:r>
            <a:rPr lang="en-US" b="1" dirty="0" smtClean="0">
              <a:latin typeface="Candara" panose="020E0502030303020204" pitchFamily="34" charset="0"/>
            </a:rPr>
            <a:t>00</a:t>
          </a:r>
          <a:r>
            <a:rPr lang="mk-MK" b="1" dirty="0" smtClean="0">
              <a:latin typeface="Candara" panose="020E0502030303020204" pitchFamily="34" charset="0"/>
            </a:rPr>
            <a:t>.000</a:t>
          </a:r>
          <a:endParaRPr lang="en-US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Договорени услуги 400.000</a:t>
          </a:r>
          <a:endParaRPr lang="en-US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88210983-EB67-4CEF-B7C0-CB014037C581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Субвенции за приватни претпријатија 1.000.000</a:t>
          </a:r>
          <a:endParaRPr lang="en-US" dirty="0">
            <a:latin typeface="Candara" panose="020E0502030303020204" pitchFamily="34" charset="0"/>
          </a:endParaRPr>
        </a:p>
      </dgm:t>
    </dgm:pt>
    <dgm:pt modelId="{4DE97171-5922-4E64-9821-C225FBEF32AF}" type="parTrans" cxnId="{6EDFFC36-9BF7-4355-9053-E0081CB86B51}">
      <dgm:prSet/>
      <dgm:spPr/>
    </dgm:pt>
    <dgm:pt modelId="{2A72DDA0-C762-4364-9690-A1A94054BAB8}" type="sibTrans" cxnId="{6EDFFC36-9BF7-4355-9053-E0081CB86B51}">
      <dgm:prSet/>
      <dgm:spPr/>
    </dgm:pt>
    <dgm:pt modelId="{53E5BF96-D11C-418D-9C41-ADE63EE2F82D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Разни трансфери </a:t>
          </a:r>
          <a:r>
            <a:rPr lang="en-US" dirty="0" smtClean="0">
              <a:latin typeface="Candara" panose="020E0502030303020204" pitchFamily="34" charset="0"/>
            </a:rPr>
            <a:t>1</a:t>
          </a:r>
          <a:r>
            <a:rPr lang="mk-MK" dirty="0" smtClean="0">
              <a:latin typeface="Candara" panose="020E0502030303020204" pitchFamily="34" charset="0"/>
            </a:rPr>
            <a:t>.4</a:t>
          </a:r>
          <a:r>
            <a:rPr lang="en-US" dirty="0" smtClean="0">
              <a:latin typeface="Candara" panose="020E0502030303020204" pitchFamily="34" charset="0"/>
            </a:rPr>
            <a:t>00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16AD8F22-3284-4644-B7A4-11FD182734A9}" type="parTrans" cxnId="{2A2F469E-393D-4BB9-92DA-83FEF878983B}">
      <dgm:prSet/>
      <dgm:spPr/>
    </dgm:pt>
    <dgm:pt modelId="{6236E23A-4A78-445B-AC26-6C52B4CBC2D6}" type="sibTrans" cxnId="{2A2F469E-393D-4BB9-92DA-83FEF878983B}">
      <dgm:prSet/>
      <dgm:spPr/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LinFactNeighborX="-11197" custLinFactNeighborY="-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94C4AD-5A57-4FF7-9686-85A38E15A89D}" type="presOf" srcId="{B0C1C13D-8D91-469C-A7CB-B72D8C4E6080}" destId="{217F95FE-C12D-4891-BCB7-1E76643671E8}" srcOrd="0" destOrd="0" presId="urn:microsoft.com/office/officeart/2005/8/layout/rings+Icon"/>
    <dgm:cxn modelId="{B7FFAE8D-6889-42C4-B038-1B7601EFDD06}" srcId="{2A9BC08A-6E81-4B82-A63F-5FBBBEE5E583}" destId="{ABAA687D-F5BD-4694-99EC-C12A634BC790}" srcOrd="0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C939731-9510-4B27-8F40-7F2197C49BCE}" type="presOf" srcId="{88210983-EB67-4CEF-B7C0-CB014037C581}" destId="{209DDB1C-16CD-42A8-AAD4-B376BB687C09}" srcOrd="0" destOrd="2" presId="urn:microsoft.com/office/officeart/2005/8/layout/rings+Icon"/>
    <dgm:cxn modelId="{6EDFFC36-9BF7-4355-9053-E0081CB86B51}" srcId="{2A9BC08A-6E81-4B82-A63F-5FBBBEE5E583}" destId="{88210983-EB67-4CEF-B7C0-CB014037C581}" srcOrd="1" destOrd="0" parTransId="{4DE97171-5922-4E64-9821-C225FBEF32AF}" sibTransId="{2A72DDA0-C762-4364-9690-A1A94054BAB8}"/>
    <dgm:cxn modelId="{F7151A2F-16B0-4028-82CC-C4C4DA2C0468}" type="presOf" srcId="{53E5BF96-D11C-418D-9C41-ADE63EE2F82D}" destId="{209DDB1C-16CD-42A8-AAD4-B376BB687C09}" srcOrd="0" destOrd="3" presId="urn:microsoft.com/office/officeart/2005/8/layout/rings+Icon"/>
    <dgm:cxn modelId="{2A2F469E-393D-4BB9-92DA-83FEF878983B}" srcId="{2A9BC08A-6E81-4B82-A63F-5FBBBEE5E583}" destId="{53E5BF96-D11C-418D-9C41-ADE63EE2F82D}" srcOrd="2" destOrd="0" parTransId="{16AD8F22-3284-4644-B7A4-11FD182734A9}" sibTransId="{6236E23A-4A78-445B-AC26-6C52B4CBC2D6}"/>
    <dgm:cxn modelId="{70B6E043-66CC-49D4-9D0A-9C34244BC945}" type="presOf" srcId="{2A9BC08A-6E81-4B82-A63F-5FBBBEE5E583}" destId="{209DDB1C-16CD-42A8-AAD4-B376BB687C09}" srcOrd="0" destOrd="0" presId="urn:microsoft.com/office/officeart/2005/8/layout/rings+Icon"/>
    <dgm:cxn modelId="{880F0511-E47A-473C-BDD3-4D357F87D604}" type="presOf" srcId="{ABAA687D-F5BD-4694-99EC-C12A634BC790}" destId="{209DDB1C-16CD-42A8-AAD4-B376BB687C09}" srcOrd="0" destOrd="1" presId="urn:microsoft.com/office/officeart/2005/8/layout/rings+Icon"/>
    <dgm:cxn modelId="{E37C074A-37F7-417A-8F6C-F261F13F4D87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Уредување на градежно земјиште</a:t>
          </a:r>
        </a:p>
        <a:p>
          <a:r>
            <a:rPr lang="mk-MK" b="1" dirty="0" smtClean="0">
              <a:latin typeface="Candara" panose="020E0502030303020204" pitchFamily="34" charset="0"/>
            </a:rPr>
            <a:t>1.</a:t>
          </a:r>
          <a:r>
            <a:rPr lang="en-US" b="1" dirty="0" smtClean="0">
              <a:latin typeface="Candara" panose="020E0502030303020204" pitchFamily="34" charset="0"/>
            </a:rPr>
            <a:t>00</a:t>
          </a:r>
          <a:r>
            <a:rPr lang="mk-MK" b="1" dirty="0" smtClean="0">
              <a:latin typeface="Candara" panose="020E0502030303020204" pitchFamily="34" charset="0"/>
            </a:rPr>
            <a:t>0.000</a:t>
          </a:r>
          <a:endParaRPr lang="en-US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Y="126255" custLinFactNeighborX="-3101" custLinFactNeighborY="21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86BB1-A956-434B-94CC-2D52B0681E6E}" type="presOf" srcId="{2A9BC08A-6E81-4B82-A63F-5FBBBEE5E583}" destId="{92FE2A85-1EF8-4923-AEEC-0CCAB4D1286F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0F9505A3-108A-411A-A18B-6125E411FBD5}" type="presOf" srcId="{B0C1C13D-8D91-469C-A7CB-B72D8C4E6080}" destId="{F603F1AC-46AB-4B0C-97EA-7094F79F8973}" srcOrd="0" destOrd="0" presId="urn:microsoft.com/office/officeart/2005/8/layout/rings+Icon"/>
    <dgm:cxn modelId="{C86D08ED-9546-4CE9-B287-6F652775CBC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Поттикнување на развој на туризмот</a:t>
          </a:r>
        </a:p>
        <a:p>
          <a:r>
            <a:rPr lang="mk-MK" b="1" dirty="0" smtClean="0">
              <a:latin typeface="Candara" panose="020E0502030303020204" pitchFamily="34" charset="0"/>
            </a:rPr>
            <a:t>100.000</a:t>
          </a:r>
          <a:endParaRPr lang="en-US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ScaleX="299031" custLinFactNeighborX="30210" custLinFactNeighborY="15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4CD73-88AF-4B3C-85DF-FF1E10B0312C}" type="presOf" srcId="{2A9BC08A-6E81-4B82-A63F-5FBBBEE5E583}" destId="{209DDB1C-16CD-42A8-AAD4-B376BB687C09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642C0DF8-FCB1-4B3B-A118-5E84E7F789B8}" type="presOf" srcId="{B0C1C13D-8D91-469C-A7CB-B72D8C4E6080}" destId="{217F95FE-C12D-4891-BCB7-1E76643671E8}" srcOrd="0" destOrd="0" presId="urn:microsoft.com/office/officeart/2005/8/layout/rings+Icon"/>
    <dgm:cxn modelId="{895C2B8A-E9AA-49BC-9FD8-E1A14255D7A3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8403CC-7478-4C3C-8E04-423AE9ED538B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440B1-BCDC-4154-9747-7A677D5CF5DC}">
      <dgm:prSet phldrT="[Text]" custT="1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Одржување на урбана опрема 50.000</a:t>
          </a:r>
          <a:endParaRPr lang="en-US" sz="1200" dirty="0">
            <a:latin typeface="Candara" panose="020E0502030303020204" pitchFamily="34" charset="0"/>
          </a:endParaRPr>
        </a:p>
      </dgm:t>
    </dgm:pt>
    <dgm:pt modelId="{4E3841BE-5456-437F-8D7F-EC0C031B6B31}" type="parTrans" cxnId="{EC84FBC5-D5E7-4E1D-814F-5B65A9C69FE4}">
      <dgm:prSet/>
      <dgm:spPr/>
      <dgm:t>
        <a:bodyPr/>
        <a:lstStyle/>
        <a:p>
          <a:endParaRPr lang="en-US"/>
        </a:p>
      </dgm:t>
    </dgm:pt>
    <dgm:pt modelId="{8188D785-4F03-4A4B-B532-06B2FC9DDC23}" type="sibTrans" cxnId="{EC84FBC5-D5E7-4E1D-814F-5B65A9C69FE4}">
      <dgm:prSet/>
      <dgm:spPr/>
      <dgm:t>
        <a:bodyPr/>
        <a:lstStyle/>
        <a:p>
          <a:endParaRPr lang="en-US"/>
        </a:p>
      </dgm:t>
    </dgm:pt>
    <dgm:pt modelId="{C100CEE0-5D21-4FEE-85FA-A1170CE7D9F8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Јавно осветлување 5.760.000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40320D9C-A324-4100-A548-67BC1417E905}" type="parTrans" cxnId="{A558E5BE-BBE3-4172-9CEA-625CD909ACE3}">
      <dgm:prSet/>
      <dgm:spPr/>
      <dgm:t>
        <a:bodyPr/>
        <a:lstStyle/>
        <a:p>
          <a:endParaRPr lang="en-US"/>
        </a:p>
      </dgm:t>
    </dgm:pt>
    <dgm:pt modelId="{077BC398-CC85-4A35-88BE-FFCF1D3580E7}" type="sibTrans" cxnId="{A558E5BE-BBE3-4172-9CEA-625CD909ACE3}">
      <dgm:prSet/>
      <dgm:spPr/>
      <dgm:t>
        <a:bodyPr/>
        <a:lstStyle/>
        <a:p>
          <a:endParaRPr lang="en-US"/>
        </a:p>
      </dgm:t>
    </dgm:pt>
    <dgm:pt modelId="{D2530DF0-4D13-42D5-9ADD-E3EB4439E5CC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Одведување и пречистување на отпадни води 5</a:t>
          </a:r>
          <a:r>
            <a:rPr lang="en-US" sz="1000" dirty="0" smtClean="0">
              <a:latin typeface="Candara" panose="020E0502030303020204" pitchFamily="34" charset="0"/>
            </a:rPr>
            <a:t>0</a:t>
          </a:r>
          <a:r>
            <a:rPr lang="mk-MK" sz="1000" dirty="0" smtClean="0">
              <a:latin typeface="Candara" panose="020E0502030303020204" pitchFamily="34" charset="0"/>
            </a:rPr>
            <a:t>.000</a:t>
          </a:r>
          <a:endParaRPr lang="en-US" sz="1000" dirty="0">
            <a:latin typeface="Candara" panose="020E0502030303020204" pitchFamily="34" charset="0"/>
          </a:endParaRPr>
        </a:p>
      </dgm:t>
    </dgm:pt>
    <dgm:pt modelId="{2762A269-F772-403D-9C40-65FE09DAF77E}" type="parTrans" cxnId="{C91E3B84-4D8F-4300-BB46-FEA2D7ACA4B8}">
      <dgm:prSet/>
      <dgm:spPr/>
      <dgm:t>
        <a:bodyPr/>
        <a:lstStyle/>
        <a:p>
          <a:endParaRPr lang="en-US"/>
        </a:p>
      </dgm:t>
    </dgm:pt>
    <dgm:pt modelId="{729ECC5B-D86B-4B16-8693-C52C784E0333}" type="sibTrans" cxnId="{C91E3B84-4D8F-4300-BB46-FEA2D7ACA4B8}">
      <dgm:prSet/>
      <dgm:spPr/>
      <dgm:t>
        <a:bodyPr/>
        <a:lstStyle/>
        <a:p>
          <a:endParaRPr lang="en-US"/>
        </a:p>
      </dgm:t>
    </dgm:pt>
    <dgm:pt modelId="{17D830FE-34E3-4540-8297-DFE82EFE0B35}" type="pres">
      <dgm:prSet presAssocID="{358403CC-7478-4C3C-8E04-423AE9ED538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AE4514-9064-482D-BED9-076D93697BB4}" type="pres">
      <dgm:prSet presAssocID="{66F440B1-BCDC-4154-9747-7A677D5CF5D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4647E-F072-45DE-8A1F-CE822D0AAF38}" type="pres">
      <dgm:prSet presAssocID="{66F440B1-BCDC-4154-9747-7A677D5CF5DC}" presName="gear1srcNode" presStyleLbl="node1" presStyleIdx="0" presStyleCnt="3"/>
      <dgm:spPr/>
      <dgm:t>
        <a:bodyPr/>
        <a:lstStyle/>
        <a:p>
          <a:endParaRPr lang="en-US"/>
        </a:p>
      </dgm:t>
    </dgm:pt>
    <dgm:pt modelId="{6D0ABD46-F07F-4295-BCF4-36A0F44D7F41}" type="pres">
      <dgm:prSet presAssocID="{66F440B1-BCDC-4154-9747-7A677D5CF5DC}" presName="gear1dstNode" presStyleLbl="node1" presStyleIdx="0" presStyleCnt="3"/>
      <dgm:spPr/>
      <dgm:t>
        <a:bodyPr/>
        <a:lstStyle/>
        <a:p>
          <a:endParaRPr lang="en-US"/>
        </a:p>
      </dgm:t>
    </dgm:pt>
    <dgm:pt modelId="{566B9336-E194-4CE3-BB0C-BCCE1DBCC778}" type="pres">
      <dgm:prSet presAssocID="{C100CEE0-5D21-4FEE-85FA-A1170CE7D9F8}" presName="gear2" presStyleLbl="node1" presStyleIdx="1" presStyleCnt="3" custLinFactX="-100000" custLinFactNeighborX="-139528" custLinFactNeighborY="259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C9FAC-6007-43DE-9555-25003A04035F}" type="pres">
      <dgm:prSet presAssocID="{C100CEE0-5D21-4FEE-85FA-A1170CE7D9F8}" presName="gear2srcNode" presStyleLbl="node1" presStyleIdx="1" presStyleCnt="3"/>
      <dgm:spPr/>
      <dgm:t>
        <a:bodyPr/>
        <a:lstStyle/>
        <a:p>
          <a:endParaRPr lang="en-US"/>
        </a:p>
      </dgm:t>
    </dgm:pt>
    <dgm:pt modelId="{A5096AC5-DAC3-4B91-B847-30A5102AEA51}" type="pres">
      <dgm:prSet presAssocID="{C100CEE0-5D21-4FEE-85FA-A1170CE7D9F8}" presName="gear2dstNode" presStyleLbl="node1" presStyleIdx="1" presStyleCnt="3"/>
      <dgm:spPr/>
      <dgm:t>
        <a:bodyPr/>
        <a:lstStyle/>
        <a:p>
          <a:endParaRPr lang="en-US"/>
        </a:p>
      </dgm:t>
    </dgm:pt>
    <dgm:pt modelId="{5C212111-F886-46DA-A285-DE86280B9DDA}" type="pres">
      <dgm:prSet presAssocID="{D2530DF0-4D13-42D5-9ADD-E3EB4439E5CC}" presName="gear3" presStyleLbl="node1" presStyleIdx="2" presStyleCnt="3"/>
      <dgm:spPr/>
      <dgm:t>
        <a:bodyPr/>
        <a:lstStyle/>
        <a:p>
          <a:endParaRPr lang="en-US"/>
        </a:p>
      </dgm:t>
    </dgm:pt>
    <dgm:pt modelId="{78104B78-9511-461A-8253-C685F5591918}" type="pres">
      <dgm:prSet presAssocID="{D2530DF0-4D13-42D5-9ADD-E3EB4439E5C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53285-4539-4406-B81B-D033E3199C45}" type="pres">
      <dgm:prSet presAssocID="{D2530DF0-4D13-42D5-9ADD-E3EB4439E5CC}" presName="gear3srcNode" presStyleLbl="node1" presStyleIdx="2" presStyleCnt="3"/>
      <dgm:spPr/>
      <dgm:t>
        <a:bodyPr/>
        <a:lstStyle/>
        <a:p>
          <a:endParaRPr lang="en-US"/>
        </a:p>
      </dgm:t>
    </dgm:pt>
    <dgm:pt modelId="{26BDB442-5153-4B15-AADA-736D2BB1648E}" type="pres">
      <dgm:prSet presAssocID="{D2530DF0-4D13-42D5-9ADD-E3EB4439E5CC}" presName="gear3dstNode" presStyleLbl="node1" presStyleIdx="2" presStyleCnt="3"/>
      <dgm:spPr/>
      <dgm:t>
        <a:bodyPr/>
        <a:lstStyle/>
        <a:p>
          <a:endParaRPr lang="en-US"/>
        </a:p>
      </dgm:t>
    </dgm:pt>
    <dgm:pt modelId="{3A75AECD-93DE-4FA5-94CE-B2366CF4876D}" type="pres">
      <dgm:prSet presAssocID="{8188D785-4F03-4A4B-B532-06B2FC9DDC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45A6CFE-90FE-45C2-B601-9D7ADD395195}" type="pres">
      <dgm:prSet presAssocID="{077BC398-CC85-4A35-88BE-FFCF1D3580E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B031626-B582-4370-8800-86E576103E91}" type="pres">
      <dgm:prSet presAssocID="{729ECC5B-D86B-4B16-8693-C52C784E033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A511346-3091-4930-B9D3-D03B1C6F4453}" type="presOf" srcId="{8188D785-4F03-4A4B-B532-06B2FC9DDC23}" destId="{3A75AECD-93DE-4FA5-94CE-B2366CF4876D}" srcOrd="0" destOrd="0" presId="urn:microsoft.com/office/officeart/2005/8/layout/gear1"/>
    <dgm:cxn modelId="{EC84FBC5-D5E7-4E1D-814F-5B65A9C69FE4}" srcId="{358403CC-7478-4C3C-8E04-423AE9ED538B}" destId="{66F440B1-BCDC-4154-9747-7A677D5CF5DC}" srcOrd="0" destOrd="0" parTransId="{4E3841BE-5456-437F-8D7F-EC0C031B6B31}" sibTransId="{8188D785-4F03-4A4B-B532-06B2FC9DDC23}"/>
    <dgm:cxn modelId="{C91E3B84-4D8F-4300-BB46-FEA2D7ACA4B8}" srcId="{358403CC-7478-4C3C-8E04-423AE9ED538B}" destId="{D2530DF0-4D13-42D5-9ADD-E3EB4439E5CC}" srcOrd="2" destOrd="0" parTransId="{2762A269-F772-403D-9C40-65FE09DAF77E}" sibTransId="{729ECC5B-D86B-4B16-8693-C52C784E0333}"/>
    <dgm:cxn modelId="{1099B1C0-33D4-4B2F-AA98-F611E8A93DB6}" type="presOf" srcId="{C100CEE0-5D21-4FEE-85FA-A1170CE7D9F8}" destId="{566B9336-E194-4CE3-BB0C-BCCE1DBCC778}" srcOrd="0" destOrd="0" presId="urn:microsoft.com/office/officeart/2005/8/layout/gear1"/>
    <dgm:cxn modelId="{744B450E-2655-4F6C-AA05-2A19B25C8052}" type="presOf" srcId="{C100CEE0-5D21-4FEE-85FA-A1170CE7D9F8}" destId="{A5096AC5-DAC3-4B91-B847-30A5102AEA51}" srcOrd="2" destOrd="0" presId="urn:microsoft.com/office/officeart/2005/8/layout/gear1"/>
    <dgm:cxn modelId="{A17FF85F-1A2D-4AD8-A2BE-19CEAFEA4B26}" type="presOf" srcId="{C100CEE0-5D21-4FEE-85FA-A1170CE7D9F8}" destId="{456C9FAC-6007-43DE-9555-25003A04035F}" srcOrd="1" destOrd="0" presId="urn:microsoft.com/office/officeart/2005/8/layout/gear1"/>
    <dgm:cxn modelId="{9D3A96AC-42B2-4F94-8237-1A79C385FEF5}" type="presOf" srcId="{077BC398-CC85-4A35-88BE-FFCF1D3580E7}" destId="{845A6CFE-90FE-45C2-B601-9D7ADD395195}" srcOrd="0" destOrd="0" presId="urn:microsoft.com/office/officeart/2005/8/layout/gear1"/>
    <dgm:cxn modelId="{A558E5BE-BBE3-4172-9CEA-625CD909ACE3}" srcId="{358403CC-7478-4C3C-8E04-423AE9ED538B}" destId="{C100CEE0-5D21-4FEE-85FA-A1170CE7D9F8}" srcOrd="1" destOrd="0" parTransId="{40320D9C-A324-4100-A548-67BC1417E905}" sibTransId="{077BC398-CC85-4A35-88BE-FFCF1D3580E7}"/>
    <dgm:cxn modelId="{C6361FA6-528D-4923-8938-55ED384E7148}" type="presOf" srcId="{D2530DF0-4D13-42D5-9ADD-E3EB4439E5CC}" destId="{5C212111-F886-46DA-A285-DE86280B9DDA}" srcOrd="0" destOrd="0" presId="urn:microsoft.com/office/officeart/2005/8/layout/gear1"/>
    <dgm:cxn modelId="{A71342F8-E3B0-4FC2-ADF0-C012074EC472}" type="presOf" srcId="{66F440B1-BCDC-4154-9747-7A677D5CF5DC}" destId="{88AE4514-9064-482D-BED9-076D93697BB4}" srcOrd="0" destOrd="0" presId="urn:microsoft.com/office/officeart/2005/8/layout/gear1"/>
    <dgm:cxn modelId="{5BE52C25-D397-46FA-A7D5-D5EDF5975F5B}" type="presOf" srcId="{358403CC-7478-4C3C-8E04-423AE9ED538B}" destId="{17D830FE-34E3-4540-8297-DFE82EFE0B35}" srcOrd="0" destOrd="0" presId="urn:microsoft.com/office/officeart/2005/8/layout/gear1"/>
    <dgm:cxn modelId="{47165BD5-42F2-469D-8F3A-0B581A501FDA}" type="presOf" srcId="{D2530DF0-4D13-42D5-9ADD-E3EB4439E5CC}" destId="{02E53285-4539-4406-B81B-D033E3199C45}" srcOrd="2" destOrd="0" presId="urn:microsoft.com/office/officeart/2005/8/layout/gear1"/>
    <dgm:cxn modelId="{E71E1723-BE1D-430E-82CE-9FC85758362C}" type="presOf" srcId="{D2530DF0-4D13-42D5-9ADD-E3EB4439E5CC}" destId="{26BDB442-5153-4B15-AADA-736D2BB1648E}" srcOrd="3" destOrd="0" presId="urn:microsoft.com/office/officeart/2005/8/layout/gear1"/>
    <dgm:cxn modelId="{D456A2F1-1277-49EA-B6FE-CBCB4D532D91}" type="presOf" srcId="{66F440B1-BCDC-4154-9747-7A677D5CF5DC}" destId="{6D0ABD46-F07F-4295-BCF4-36A0F44D7F41}" srcOrd="2" destOrd="0" presId="urn:microsoft.com/office/officeart/2005/8/layout/gear1"/>
    <dgm:cxn modelId="{F5864943-05AA-47C7-9CFB-E4854A895F65}" type="presOf" srcId="{66F440B1-BCDC-4154-9747-7A677D5CF5DC}" destId="{D994647E-F072-45DE-8A1F-CE822D0AAF38}" srcOrd="1" destOrd="0" presId="urn:microsoft.com/office/officeart/2005/8/layout/gear1"/>
    <dgm:cxn modelId="{11F766F4-447E-4D69-8583-5DBD976B0B1D}" type="presOf" srcId="{D2530DF0-4D13-42D5-9ADD-E3EB4439E5CC}" destId="{78104B78-9511-461A-8253-C685F5591918}" srcOrd="1" destOrd="0" presId="urn:microsoft.com/office/officeart/2005/8/layout/gear1"/>
    <dgm:cxn modelId="{A6D044D9-F7C1-4AB6-99E8-FE8B4D85FC55}" type="presOf" srcId="{729ECC5B-D86B-4B16-8693-C52C784E0333}" destId="{BB031626-B582-4370-8800-86E576103E91}" srcOrd="0" destOrd="0" presId="urn:microsoft.com/office/officeart/2005/8/layout/gear1"/>
    <dgm:cxn modelId="{2FCCC559-DA78-40D4-AC62-396EFC041092}" type="presParOf" srcId="{17D830FE-34E3-4540-8297-DFE82EFE0B35}" destId="{88AE4514-9064-482D-BED9-076D93697BB4}" srcOrd="0" destOrd="0" presId="urn:microsoft.com/office/officeart/2005/8/layout/gear1"/>
    <dgm:cxn modelId="{DEF022A5-ACAB-4DC2-B3C0-7AD6EF65F1C5}" type="presParOf" srcId="{17D830FE-34E3-4540-8297-DFE82EFE0B35}" destId="{D994647E-F072-45DE-8A1F-CE822D0AAF38}" srcOrd="1" destOrd="0" presId="urn:microsoft.com/office/officeart/2005/8/layout/gear1"/>
    <dgm:cxn modelId="{D686CBE0-0DDB-4D40-9C87-1B75429F2FF4}" type="presParOf" srcId="{17D830FE-34E3-4540-8297-DFE82EFE0B35}" destId="{6D0ABD46-F07F-4295-BCF4-36A0F44D7F41}" srcOrd="2" destOrd="0" presId="urn:microsoft.com/office/officeart/2005/8/layout/gear1"/>
    <dgm:cxn modelId="{4BDFF9F4-12B7-4E2F-B1A6-9AD3D0100CE8}" type="presParOf" srcId="{17D830FE-34E3-4540-8297-DFE82EFE0B35}" destId="{566B9336-E194-4CE3-BB0C-BCCE1DBCC778}" srcOrd="3" destOrd="0" presId="urn:microsoft.com/office/officeart/2005/8/layout/gear1"/>
    <dgm:cxn modelId="{88F948C6-73CB-4CE9-A5A2-7603D07B7EEC}" type="presParOf" srcId="{17D830FE-34E3-4540-8297-DFE82EFE0B35}" destId="{456C9FAC-6007-43DE-9555-25003A04035F}" srcOrd="4" destOrd="0" presId="urn:microsoft.com/office/officeart/2005/8/layout/gear1"/>
    <dgm:cxn modelId="{0AF7B863-40C3-4E81-A734-46CE916A269F}" type="presParOf" srcId="{17D830FE-34E3-4540-8297-DFE82EFE0B35}" destId="{A5096AC5-DAC3-4B91-B847-30A5102AEA51}" srcOrd="5" destOrd="0" presId="urn:microsoft.com/office/officeart/2005/8/layout/gear1"/>
    <dgm:cxn modelId="{F147EC0E-7063-4833-B2B9-58E4402A1EE6}" type="presParOf" srcId="{17D830FE-34E3-4540-8297-DFE82EFE0B35}" destId="{5C212111-F886-46DA-A285-DE86280B9DDA}" srcOrd="6" destOrd="0" presId="urn:microsoft.com/office/officeart/2005/8/layout/gear1"/>
    <dgm:cxn modelId="{E7496E3F-F5B1-4517-97BA-69B19FC270C2}" type="presParOf" srcId="{17D830FE-34E3-4540-8297-DFE82EFE0B35}" destId="{78104B78-9511-461A-8253-C685F5591918}" srcOrd="7" destOrd="0" presId="urn:microsoft.com/office/officeart/2005/8/layout/gear1"/>
    <dgm:cxn modelId="{A984315F-34FE-46A4-96CA-4C0A9FC3DCDF}" type="presParOf" srcId="{17D830FE-34E3-4540-8297-DFE82EFE0B35}" destId="{02E53285-4539-4406-B81B-D033E3199C45}" srcOrd="8" destOrd="0" presId="urn:microsoft.com/office/officeart/2005/8/layout/gear1"/>
    <dgm:cxn modelId="{C6182FA8-C839-4267-BC4F-6DA8FD14E8F8}" type="presParOf" srcId="{17D830FE-34E3-4540-8297-DFE82EFE0B35}" destId="{26BDB442-5153-4B15-AADA-736D2BB1648E}" srcOrd="9" destOrd="0" presId="urn:microsoft.com/office/officeart/2005/8/layout/gear1"/>
    <dgm:cxn modelId="{BD4696B3-AB1C-44E2-B178-A4EF776B69BE}" type="presParOf" srcId="{17D830FE-34E3-4540-8297-DFE82EFE0B35}" destId="{3A75AECD-93DE-4FA5-94CE-B2366CF4876D}" srcOrd="10" destOrd="0" presId="urn:microsoft.com/office/officeart/2005/8/layout/gear1"/>
    <dgm:cxn modelId="{3365CA44-3669-4157-A7C6-2EAF1A57D424}" type="presParOf" srcId="{17D830FE-34E3-4540-8297-DFE82EFE0B35}" destId="{845A6CFE-90FE-45C2-B601-9D7ADD395195}" srcOrd="11" destOrd="0" presId="urn:microsoft.com/office/officeart/2005/8/layout/gear1"/>
    <dgm:cxn modelId="{786D9203-2ABC-485E-9426-DFACC2AE8AB9}" type="presParOf" srcId="{17D830FE-34E3-4540-8297-DFE82EFE0B35}" destId="{BB031626-B582-4370-8800-86E576103E9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Јавна чистота </a:t>
          </a:r>
          <a:r>
            <a:rPr lang="en-US" dirty="0" smtClean="0">
              <a:latin typeface="Candara" panose="020E0502030303020204" pitchFamily="34" charset="0"/>
            </a:rPr>
            <a:t>2</a:t>
          </a:r>
          <a:r>
            <a:rPr lang="mk-MK" dirty="0" smtClean="0">
              <a:latin typeface="Candara" panose="020E0502030303020204" pitchFamily="34" charset="0"/>
            </a:rPr>
            <a:t>.820</a:t>
          </a:r>
          <a:r>
            <a:rPr lang="en-US" dirty="0" smtClean="0">
              <a:latin typeface="Candara" panose="020E0502030303020204" pitchFamily="34" charset="0"/>
            </a:rPr>
            <a:t>.</a:t>
          </a:r>
          <a:r>
            <a:rPr lang="mk-MK" dirty="0" smtClean="0">
              <a:latin typeface="Candara" panose="020E0502030303020204" pitchFamily="34" charset="0"/>
            </a:rPr>
            <a:t>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јавни површини (улици, тротоари, плоштади...) со чистење и метење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9F4B9E97-76F0-4E24-968D-1F94CA94614E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Набавка и поставување на садови за отпадоци и друга опрема</a:t>
          </a:r>
          <a:endParaRPr lang="en-US" dirty="0">
            <a:latin typeface="Candara" panose="020E0502030303020204" pitchFamily="34" charset="0"/>
          </a:endParaRPr>
        </a:p>
      </dgm:t>
    </dgm:pt>
    <dgm:pt modelId="{01636823-8ED5-4FD0-99F6-2CFF6F1073C0}" type="parTrans" cxnId="{0AC3EB89-4901-484E-AAA0-1E70A6D7A2C5}">
      <dgm:prSet/>
      <dgm:spPr/>
      <dgm:t>
        <a:bodyPr/>
        <a:lstStyle/>
        <a:p>
          <a:endParaRPr lang="en-US"/>
        </a:p>
      </dgm:t>
    </dgm:pt>
    <dgm:pt modelId="{6F4B6E11-3923-47B4-B978-5586372BEC94}" type="sibTrans" cxnId="{0AC3EB89-4901-484E-AAA0-1E70A6D7A2C5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и заштита на локални патишта и улици 9</a:t>
          </a:r>
          <a:r>
            <a:rPr lang="en-US" dirty="0" smtClean="0">
              <a:latin typeface="Candara" panose="020E0502030303020204" pitchFamily="34" charset="0"/>
            </a:rPr>
            <a:t>00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Зимско одржување</a:t>
          </a:r>
          <a:endParaRPr lang="en-US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8B0821FD-3929-4A20-B05E-7509987B83A3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Санирање на ударни дупки</a:t>
          </a:r>
          <a:endParaRPr lang="en-US" dirty="0">
            <a:latin typeface="Candara" panose="020E0502030303020204" pitchFamily="34" charset="0"/>
          </a:endParaRPr>
        </a:p>
      </dgm:t>
    </dgm:pt>
    <dgm:pt modelId="{6DB47D1F-2196-46F8-8BEC-2488EFB443C1}" type="parTrans" cxnId="{BBBBFFF9-3604-41C5-9C1C-43D74B438C18}">
      <dgm:prSet/>
      <dgm:spPr/>
      <dgm:t>
        <a:bodyPr/>
        <a:lstStyle/>
        <a:p>
          <a:endParaRPr lang="en-US"/>
        </a:p>
      </dgm:t>
    </dgm:pt>
    <dgm:pt modelId="{41FA2344-959C-45CE-A58F-AEF8D1355083}" type="sibTrans" cxnId="{BBBBFFF9-3604-41C5-9C1C-43D74B438C18}">
      <dgm:prSet/>
      <dgm:spPr/>
      <dgm:t>
        <a:bodyPr/>
        <a:lstStyle/>
        <a:p>
          <a:endParaRPr lang="en-US"/>
        </a:p>
      </dgm:t>
    </dgm:pt>
    <dgm:pt modelId="{A460B322-0407-48A1-8EA8-118F546A39A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паркови и зеленило 9</a:t>
          </a:r>
          <a:r>
            <a:rPr lang="en-US" dirty="0" smtClean="0">
              <a:latin typeface="Candara" panose="020E0502030303020204" pitchFamily="34" charset="0"/>
            </a:rPr>
            <a:t>00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јавно зеленило во град Берово</a:t>
          </a:r>
          <a:endParaRPr lang="en-US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3EA762E7-69CC-4689-82DE-D38C9C6CB711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јавно зеленило вон градско подрачје</a:t>
          </a:r>
          <a:endParaRPr lang="en-US" dirty="0">
            <a:latin typeface="Candara" panose="020E0502030303020204" pitchFamily="34" charset="0"/>
          </a:endParaRPr>
        </a:p>
      </dgm:t>
    </dgm:pt>
    <dgm:pt modelId="{F98ECD41-F138-4D44-A68E-DAF9242E52D7}" type="parTrans" cxnId="{302305F0-DE2B-46B6-AAAD-B93E271D7755}">
      <dgm:prSet/>
      <dgm:spPr/>
      <dgm:t>
        <a:bodyPr/>
        <a:lstStyle/>
        <a:p>
          <a:endParaRPr lang="en-US"/>
        </a:p>
      </dgm:t>
    </dgm:pt>
    <dgm:pt modelId="{10563E5F-A1E5-4E8E-BE52-78F1872805A1}" type="sibTrans" cxnId="{302305F0-DE2B-46B6-AAAD-B93E271D7755}">
      <dgm:prSet/>
      <dgm:spPr/>
      <dgm:t>
        <a:bodyPr/>
        <a:lstStyle/>
        <a:p>
          <a:endParaRPr lang="en-US"/>
        </a:p>
      </dgm:t>
    </dgm:pt>
    <dgm:pt modelId="{61C398A7-8F3F-446D-9A05-239F746DE45F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Чистење на наноси и свлечишта на локални патишта и улици</a:t>
          </a:r>
          <a:endParaRPr lang="en-US" dirty="0">
            <a:latin typeface="Candara" panose="020E0502030303020204" pitchFamily="34" charset="0"/>
          </a:endParaRPr>
        </a:p>
      </dgm:t>
    </dgm:pt>
    <dgm:pt modelId="{C5A093D9-C316-4436-A957-9246CC4F807A}" type="parTrans" cxnId="{866814DE-3DE6-4D3B-B42D-D33A86599B3E}">
      <dgm:prSet/>
      <dgm:spPr/>
      <dgm:t>
        <a:bodyPr/>
        <a:lstStyle/>
        <a:p>
          <a:endParaRPr lang="en-US"/>
        </a:p>
      </dgm:t>
    </dgm:pt>
    <dgm:pt modelId="{B72857B9-369A-419F-884A-8A084260E4C3}" type="sibTrans" cxnId="{866814DE-3DE6-4D3B-B42D-D33A86599B3E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3" custScaleY="119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07C0-64D8-4C85-9A70-8A78996CD86D}" type="pres">
      <dgm:prSet presAssocID="{280CCC33-C027-463B-B224-E78586D60E42}" presName="sp" presStyleCnt="0"/>
      <dgm:spPr/>
    </dgm:pt>
    <dgm:pt modelId="{12C59F48-6748-466C-A5A6-4BC393EA8EEB}" type="pres">
      <dgm:prSet presAssocID="{A460B322-0407-48A1-8EA8-118F546A39A8}" presName="linNode" presStyleCnt="0"/>
      <dgm:spPr/>
    </dgm:pt>
    <dgm:pt modelId="{805D8226-23F7-4EA1-86DD-725AD3BCE039}" type="pres">
      <dgm:prSet presAssocID="{A460B322-0407-48A1-8EA8-118F546A39A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BFC43C73-5C15-44B7-9C94-F1B1098AE3EC}" srcId="{7C39A541-5F0F-4DD3-B538-C71978982732}" destId="{A460B322-0407-48A1-8EA8-118F546A39A8}" srcOrd="2" destOrd="0" parTransId="{6BBD2D91-BBE2-41B9-89F9-6398DB1DF0D1}" sibTransId="{0ADC6D5D-20EB-4D6A-B102-88673A6BC091}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96E774C7-7AEF-48B8-BCEA-5942A9B5C44C}" type="presOf" srcId="{A460B322-0407-48A1-8EA8-118F546A39A8}" destId="{805D8226-23F7-4EA1-86DD-725AD3BCE039}" srcOrd="0" destOrd="0" presId="urn:microsoft.com/office/officeart/2005/8/layout/vList5"/>
    <dgm:cxn modelId="{899B39C2-79F9-4BF1-A6D5-C7981D2E35B6}" type="presOf" srcId="{12B72618-EB6D-4384-AC00-DEF4BD04BFC1}" destId="{1487939A-C3DA-4F1E-B7C2-88CA52655FA0}" srcOrd="0" destOrd="0" presId="urn:microsoft.com/office/officeart/2005/8/layout/vList5"/>
    <dgm:cxn modelId="{302305F0-DE2B-46B6-AAAD-B93E271D7755}" srcId="{A460B322-0407-48A1-8EA8-118F546A39A8}" destId="{3EA762E7-69CC-4689-82DE-D38C9C6CB711}" srcOrd="1" destOrd="0" parTransId="{F98ECD41-F138-4D44-A68E-DAF9242E52D7}" sibTransId="{10563E5F-A1E5-4E8E-BE52-78F1872805A1}"/>
    <dgm:cxn modelId="{0AC3EB89-4901-484E-AAA0-1E70A6D7A2C5}" srcId="{BFBDE903-3B4A-4C8A-A094-969DE0717529}" destId="{9F4B9E97-76F0-4E24-968D-1F94CA94614E}" srcOrd="1" destOrd="0" parTransId="{01636823-8ED5-4FD0-99F6-2CFF6F1073C0}" sibTransId="{6F4B6E11-3923-47B4-B978-5586372BEC94}"/>
    <dgm:cxn modelId="{866814DE-3DE6-4D3B-B42D-D33A86599B3E}" srcId="{7C03EBBA-E2A0-40C4-9F8E-EBF9DF6D531B}" destId="{61C398A7-8F3F-446D-9A05-239F746DE45F}" srcOrd="2" destOrd="0" parTransId="{C5A093D9-C316-4436-A957-9246CC4F807A}" sibTransId="{B72857B9-369A-419F-884A-8A084260E4C3}"/>
    <dgm:cxn modelId="{30459482-D4E8-4FB1-AB6C-98B3270D7A64}" type="presOf" srcId="{DFF93D4B-7647-4826-9464-E5CC4ACA9BF2}" destId="{070FC703-4782-4A82-955E-3F720B982DEF}" srcOrd="0" destOrd="0" presId="urn:microsoft.com/office/officeart/2005/8/layout/vList5"/>
    <dgm:cxn modelId="{05589939-3D0A-4A2E-9A3D-ABE285586991}" type="presOf" srcId="{7C39A541-5F0F-4DD3-B538-C71978982732}" destId="{DD87E93F-9FF4-4E31-82D1-BEA93F7B5BF4}" srcOrd="0" destOrd="0" presId="urn:microsoft.com/office/officeart/2005/8/layout/vList5"/>
    <dgm:cxn modelId="{482D1CE7-3853-442A-BCC6-5B0885943EAC}" type="presOf" srcId="{7C03EBBA-E2A0-40C4-9F8E-EBF9DF6D531B}" destId="{7EEB52BB-DEFF-4261-A4C4-DCF62D230410}" srcOrd="0" destOrd="0" presId="urn:microsoft.com/office/officeart/2005/8/layout/vList5"/>
    <dgm:cxn modelId="{BBBBFFF9-3604-41C5-9C1C-43D74B438C18}" srcId="{7C03EBBA-E2A0-40C4-9F8E-EBF9DF6D531B}" destId="{8B0821FD-3929-4A20-B05E-7509987B83A3}" srcOrd="1" destOrd="0" parTransId="{6DB47D1F-2196-46F8-8BEC-2488EFB443C1}" sibTransId="{41FA2344-959C-45CE-A58F-AEF8D1355083}"/>
    <dgm:cxn modelId="{D625A6FB-1C76-49C3-B49C-03DFD3D9C536}" type="presOf" srcId="{CEFF5762-34D1-4217-A087-62285B630417}" destId="{D4405813-5EC5-43BE-A89C-A524021CCF8F}" srcOrd="0" destOrd="0" presId="urn:microsoft.com/office/officeart/2005/8/layout/vList5"/>
    <dgm:cxn modelId="{C6E15DF2-F2B4-420A-B650-12EBE7FAA820}" type="presOf" srcId="{3EA762E7-69CC-4689-82DE-D38C9C6CB711}" destId="{070FC703-4782-4A82-955E-3F720B982DEF}" srcOrd="0" destOrd="1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3A881185-8700-4CFC-B42E-C1DB6148C43A}" type="presOf" srcId="{61C398A7-8F3F-446D-9A05-239F746DE45F}" destId="{1487939A-C3DA-4F1E-B7C2-88CA52655FA0}" srcOrd="0" destOrd="2" presId="urn:microsoft.com/office/officeart/2005/8/layout/vList5"/>
    <dgm:cxn modelId="{DF29DF0E-72E7-470E-9F7E-E4C85D9B68A3}" type="presOf" srcId="{BFBDE903-3B4A-4C8A-A094-969DE0717529}" destId="{60F122D3-070D-4AA6-B09C-6E4E902C325C}" srcOrd="0" destOrd="0" presId="urn:microsoft.com/office/officeart/2005/8/layout/vList5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3E561787-27D2-41A6-9ED4-00BA3E20C96F}" type="presOf" srcId="{9F4B9E97-76F0-4E24-968D-1F94CA94614E}" destId="{D4405813-5EC5-43BE-A89C-A524021CCF8F}" srcOrd="0" destOrd="1" presId="urn:microsoft.com/office/officeart/2005/8/layout/vList5"/>
    <dgm:cxn modelId="{9B9578C5-9712-4C3A-A133-A9DE5CD849D6}" type="presOf" srcId="{8B0821FD-3929-4A20-B05E-7509987B83A3}" destId="{1487939A-C3DA-4F1E-B7C2-88CA52655FA0}" srcOrd="0" destOrd="1" presId="urn:microsoft.com/office/officeart/2005/8/layout/vList5"/>
    <dgm:cxn modelId="{C3135381-7D7D-4F08-B9A6-33501E61CDDA}" type="presParOf" srcId="{DD87E93F-9FF4-4E31-82D1-BEA93F7B5BF4}" destId="{60CCBC81-7C59-45A9-B91C-1757009C3675}" srcOrd="0" destOrd="0" presId="urn:microsoft.com/office/officeart/2005/8/layout/vList5"/>
    <dgm:cxn modelId="{89D16D68-116E-4DDE-B219-F7317C454921}" type="presParOf" srcId="{60CCBC81-7C59-45A9-B91C-1757009C3675}" destId="{60F122D3-070D-4AA6-B09C-6E4E902C325C}" srcOrd="0" destOrd="0" presId="urn:microsoft.com/office/officeart/2005/8/layout/vList5"/>
    <dgm:cxn modelId="{B12A2F4E-B440-4AE1-9E87-CFC8DB9F8670}" type="presParOf" srcId="{60CCBC81-7C59-45A9-B91C-1757009C3675}" destId="{D4405813-5EC5-43BE-A89C-A524021CCF8F}" srcOrd="1" destOrd="0" presId="urn:microsoft.com/office/officeart/2005/8/layout/vList5"/>
    <dgm:cxn modelId="{4BD6D2D2-4C60-4B73-B438-BCCE87F2DCE1}" type="presParOf" srcId="{DD87E93F-9FF4-4E31-82D1-BEA93F7B5BF4}" destId="{7EA14F11-840D-4722-BC3C-54BD6CAF1659}" srcOrd="1" destOrd="0" presId="urn:microsoft.com/office/officeart/2005/8/layout/vList5"/>
    <dgm:cxn modelId="{CE30264F-5D0C-4879-8346-2CD1DF523AF4}" type="presParOf" srcId="{DD87E93F-9FF4-4E31-82D1-BEA93F7B5BF4}" destId="{95B30170-A645-4E43-8793-DD5936ABC22B}" srcOrd="2" destOrd="0" presId="urn:microsoft.com/office/officeart/2005/8/layout/vList5"/>
    <dgm:cxn modelId="{D4FCF4C9-FA67-4E8F-9A19-815E6CDCDB23}" type="presParOf" srcId="{95B30170-A645-4E43-8793-DD5936ABC22B}" destId="{7EEB52BB-DEFF-4261-A4C4-DCF62D230410}" srcOrd="0" destOrd="0" presId="urn:microsoft.com/office/officeart/2005/8/layout/vList5"/>
    <dgm:cxn modelId="{C4ED7EFE-9283-4188-88E5-0475749AB7C6}" type="presParOf" srcId="{95B30170-A645-4E43-8793-DD5936ABC22B}" destId="{1487939A-C3DA-4F1E-B7C2-88CA52655FA0}" srcOrd="1" destOrd="0" presId="urn:microsoft.com/office/officeart/2005/8/layout/vList5"/>
    <dgm:cxn modelId="{C5B73415-AD40-466B-A6CD-06EA01E3DE09}" type="presParOf" srcId="{DD87E93F-9FF4-4E31-82D1-BEA93F7B5BF4}" destId="{623007C0-64D8-4C85-9A70-8A78996CD86D}" srcOrd="3" destOrd="0" presId="urn:microsoft.com/office/officeart/2005/8/layout/vList5"/>
    <dgm:cxn modelId="{9C42A414-AFB4-4DD4-BF7C-19ED42D5D317}" type="presParOf" srcId="{DD87E93F-9FF4-4E31-82D1-BEA93F7B5BF4}" destId="{12C59F48-6748-466C-A5A6-4BC393EA8EEB}" srcOrd="4" destOrd="0" presId="urn:microsoft.com/office/officeart/2005/8/layout/vList5"/>
    <dgm:cxn modelId="{6C4D734D-4E45-4830-8692-E3639EE8EAEC}" type="presParOf" srcId="{12C59F48-6748-466C-A5A6-4BC393EA8EEB}" destId="{805D8226-23F7-4EA1-86DD-725AD3BCE039}" srcOrd="0" destOrd="0" presId="urn:microsoft.com/office/officeart/2005/8/layout/vList5"/>
    <dgm:cxn modelId="{743768E0-06ED-4230-AC74-420F1E20E3C0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Други комунални услуги 5</a:t>
          </a:r>
          <a:r>
            <a:rPr lang="en-US" dirty="0" smtClean="0">
              <a:latin typeface="Candara" panose="020E0502030303020204" pitchFamily="34" charset="0"/>
            </a:rPr>
            <a:t>00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Рушење на објекти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Изградба на јавно осветлување 2.3</a:t>
          </a:r>
          <a:r>
            <a:rPr lang="en-US" dirty="0" smtClean="0">
              <a:latin typeface="Candara" panose="020E0502030303020204" pitchFamily="34" charset="0"/>
            </a:rPr>
            <a:t>00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Проширување на постојната улична мрежа</a:t>
          </a:r>
          <a:endParaRPr lang="en-US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EC1F0635-5F3C-4247-9EA3-6F27C4C16AF5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Заловување и третирање на кучиња скитници</a:t>
          </a:r>
          <a:endParaRPr lang="en-US" dirty="0">
            <a:latin typeface="Candara" panose="020E0502030303020204" pitchFamily="34" charset="0"/>
          </a:endParaRPr>
        </a:p>
      </dgm:t>
    </dgm:pt>
    <dgm:pt modelId="{2A6330EB-ECAC-426E-8715-06EC5E69AD7C}" type="parTrans" cxnId="{2AD24DC3-BF62-44B3-B26E-942D5098EE87}">
      <dgm:prSet/>
      <dgm:spPr/>
      <dgm:t>
        <a:bodyPr/>
        <a:lstStyle/>
        <a:p>
          <a:endParaRPr lang="en-US"/>
        </a:p>
      </dgm:t>
    </dgm:pt>
    <dgm:pt modelId="{664C08D2-EE07-4EF1-BBED-8E6D2B991420}" type="sibTrans" cxnId="{2AD24DC3-BF62-44B3-B26E-942D5098EE87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2" custLinFactNeighborX="333" custLinFactNeighborY="29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24DC3-BF62-44B3-B26E-942D5098EE87}" srcId="{BFBDE903-3B4A-4C8A-A094-969DE0717529}" destId="{EC1F0635-5F3C-4247-9EA3-6F27C4C16AF5}" srcOrd="1" destOrd="0" parTransId="{2A6330EB-ECAC-426E-8715-06EC5E69AD7C}" sibTransId="{664C08D2-EE07-4EF1-BBED-8E6D2B991420}"/>
    <dgm:cxn modelId="{D30AE7D8-4DF3-46FF-B6A4-6AE7CA4BF4BB}" type="presOf" srcId="{7C39A541-5F0F-4DD3-B538-C71978982732}" destId="{DD87E93F-9FF4-4E31-82D1-BEA93F7B5BF4}" srcOrd="0" destOrd="0" presId="urn:microsoft.com/office/officeart/2005/8/layout/vList5"/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39441BC0-D314-4F4E-B75E-8CB2DE1F07C9}" type="presOf" srcId="{12B72618-EB6D-4384-AC00-DEF4BD04BFC1}" destId="{1487939A-C3DA-4F1E-B7C2-88CA52655FA0}" srcOrd="0" destOrd="0" presId="urn:microsoft.com/office/officeart/2005/8/layout/vList5"/>
    <dgm:cxn modelId="{17E43ED2-D9D6-4B3B-8B22-A030F9077D55}" type="presOf" srcId="{BFBDE903-3B4A-4C8A-A094-969DE0717529}" destId="{60F122D3-070D-4AA6-B09C-6E4E902C325C}" srcOrd="0" destOrd="0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817E62A3-6EAD-4863-9E74-B5117AC111D4}" type="presOf" srcId="{CEFF5762-34D1-4217-A087-62285B630417}" destId="{D4405813-5EC5-43BE-A89C-A524021CCF8F}" srcOrd="0" destOrd="0" presId="urn:microsoft.com/office/officeart/2005/8/layout/vList5"/>
    <dgm:cxn modelId="{7DC6F9CF-5E6B-488F-B323-6CBBA1E5BD2F}" type="presOf" srcId="{EC1F0635-5F3C-4247-9EA3-6F27C4C16AF5}" destId="{D4405813-5EC5-43BE-A89C-A524021CCF8F}" srcOrd="0" destOrd="1" presId="urn:microsoft.com/office/officeart/2005/8/layout/vList5"/>
    <dgm:cxn modelId="{0C9FBF68-DCAC-4B14-81F6-AA78FF6E82BE}" type="presOf" srcId="{7C03EBBA-E2A0-40C4-9F8E-EBF9DF6D531B}" destId="{7EEB52BB-DEFF-4261-A4C4-DCF62D230410}" srcOrd="0" destOrd="0" presId="urn:microsoft.com/office/officeart/2005/8/layout/vList5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85F40778-0AE9-43D0-8733-E59A22953308}" type="presParOf" srcId="{DD87E93F-9FF4-4E31-82D1-BEA93F7B5BF4}" destId="{60CCBC81-7C59-45A9-B91C-1757009C3675}" srcOrd="0" destOrd="0" presId="urn:microsoft.com/office/officeart/2005/8/layout/vList5"/>
    <dgm:cxn modelId="{394143F5-CCAE-46D4-A503-AD3BA36D68B6}" type="presParOf" srcId="{60CCBC81-7C59-45A9-B91C-1757009C3675}" destId="{60F122D3-070D-4AA6-B09C-6E4E902C325C}" srcOrd="0" destOrd="0" presId="urn:microsoft.com/office/officeart/2005/8/layout/vList5"/>
    <dgm:cxn modelId="{BC8CE9BE-328F-4356-9100-3F495B1F5DAD}" type="presParOf" srcId="{60CCBC81-7C59-45A9-B91C-1757009C3675}" destId="{D4405813-5EC5-43BE-A89C-A524021CCF8F}" srcOrd="1" destOrd="0" presId="urn:microsoft.com/office/officeart/2005/8/layout/vList5"/>
    <dgm:cxn modelId="{BE902C1A-F1AB-49D4-AFEB-9968D63D2366}" type="presParOf" srcId="{DD87E93F-9FF4-4E31-82D1-BEA93F7B5BF4}" destId="{7EA14F11-840D-4722-BC3C-54BD6CAF1659}" srcOrd="1" destOrd="0" presId="urn:microsoft.com/office/officeart/2005/8/layout/vList5"/>
    <dgm:cxn modelId="{67230340-4D76-4606-8021-72FCAC784D18}" type="presParOf" srcId="{DD87E93F-9FF4-4E31-82D1-BEA93F7B5BF4}" destId="{95B30170-A645-4E43-8793-DD5936ABC22B}" srcOrd="2" destOrd="0" presId="urn:microsoft.com/office/officeart/2005/8/layout/vList5"/>
    <dgm:cxn modelId="{EC8B9075-7DF4-4633-9EBF-779316E02D2B}" type="presParOf" srcId="{95B30170-A645-4E43-8793-DD5936ABC22B}" destId="{7EEB52BB-DEFF-4261-A4C4-DCF62D230410}" srcOrd="0" destOrd="0" presId="urn:microsoft.com/office/officeart/2005/8/layout/vList5"/>
    <dgm:cxn modelId="{7870B0D2-7FC9-46C9-9BE3-639A8BEDE9C3}" type="presParOf" srcId="{95B30170-A645-4E43-8793-DD5936ABC22B}" destId="{1487939A-C3DA-4F1E-B7C2-88CA52655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460B322-0407-48A1-8EA8-118F546A39A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Изградба на сообраќајна сигнализација </a:t>
          </a:r>
        </a:p>
        <a:p>
          <a:r>
            <a:rPr lang="mk-MK" dirty="0" smtClean="0">
              <a:latin typeface="Candara" panose="020E0502030303020204" pitchFamily="34" charset="0"/>
            </a:rPr>
            <a:t>180.000</a:t>
          </a:r>
          <a:endParaRPr lang="en-US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Поставување на сообраќајни знаци </a:t>
          </a:r>
          <a:endParaRPr lang="en-US" sz="1100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59F48-6748-466C-A5A6-4BC393EA8EEB}" type="pres">
      <dgm:prSet presAssocID="{A460B322-0407-48A1-8EA8-118F546A39A8}" presName="linNode" presStyleCnt="0"/>
      <dgm:spPr/>
    </dgm:pt>
    <dgm:pt modelId="{805D8226-23F7-4EA1-86DD-725AD3BCE039}" type="pres">
      <dgm:prSet presAssocID="{A460B322-0407-48A1-8EA8-118F546A39A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43C73-5C15-44B7-9C94-F1B1098AE3EC}" srcId="{7C39A541-5F0F-4DD3-B538-C71978982732}" destId="{A460B322-0407-48A1-8EA8-118F546A39A8}" srcOrd="0" destOrd="0" parTransId="{6BBD2D91-BBE2-41B9-89F9-6398DB1DF0D1}" sibTransId="{0ADC6D5D-20EB-4D6A-B102-88673A6BC091}"/>
    <dgm:cxn modelId="{AEDF2047-D045-477E-8D5C-401EE2BF9D88}" type="presOf" srcId="{7C39A541-5F0F-4DD3-B538-C71978982732}" destId="{DD87E93F-9FF4-4E31-82D1-BEA93F7B5BF4}" srcOrd="0" destOrd="0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BAD598EE-4101-4050-9C82-3AF0091F5C0E}" type="presOf" srcId="{DFF93D4B-7647-4826-9464-E5CC4ACA9BF2}" destId="{070FC703-4782-4A82-955E-3F720B982DEF}" srcOrd="0" destOrd="0" presId="urn:microsoft.com/office/officeart/2005/8/layout/vList5"/>
    <dgm:cxn modelId="{644C7DBD-D397-4059-8EC2-5BEA311DE6A2}" type="presOf" srcId="{A460B322-0407-48A1-8EA8-118F546A39A8}" destId="{805D8226-23F7-4EA1-86DD-725AD3BCE039}" srcOrd="0" destOrd="0" presId="urn:microsoft.com/office/officeart/2005/8/layout/vList5"/>
    <dgm:cxn modelId="{6C151B85-A901-412C-B44E-F04188D40594}" type="presParOf" srcId="{DD87E93F-9FF4-4E31-82D1-BEA93F7B5BF4}" destId="{12C59F48-6748-466C-A5A6-4BC393EA8EEB}" srcOrd="0" destOrd="0" presId="urn:microsoft.com/office/officeart/2005/8/layout/vList5"/>
    <dgm:cxn modelId="{5DF536EF-DB4F-42EB-AC29-719B96951278}" type="presParOf" srcId="{12C59F48-6748-466C-A5A6-4BC393EA8EEB}" destId="{805D8226-23F7-4EA1-86DD-725AD3BCE039}" srcOrd="0" destOrd="0" presId="urn:microsoft.com/office/officeart/2005/8/layout/vList5"/>
    <dgm:cxn modelId="{DD272213-2A47-4800-A487-D36B31226CB6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sz="1100" dirty="0" smtClean="0">
              <a:latin typeface="Candara" panose="020E0502030303020204" pitchFamily="34" charset="0"/>
            </a:rPr>
            <a:t>Изградба на системи за водоснабдување 6</a:t>
          </a:r>
          <a:r>
            <a:rPr lang="en-US" sz="1100" dirty="0" smtClean="0">
              <a:latin typeface="Candara" panose="020E0502030303020204" pitchFamily="34" charset="0"/>
            </a:rPr>
            <a:t>.</a:t>
          </a:r>
          <a:r>
            <a:rPr lang="mk-MK" sz="1100" dirty="0" smtClean="0">
              <a:latin typeface="Candara" panose="020E0502030303020204" pitchFamily="34" charset="0"/>
            </a:rPr>
            <a:t>3</a:t>
          </a:r>
          <a:r>
            <a:rPr lang="en-US" sz="1100" dirty="0" smtClean="0">
              <a:latin typeface="Candara" panose="020E0502030303020204" pitchFamily="34" charset="0"/>
            </a:rPr>
            <a:t>00</a:t>
          </a:r>
          <a:r>
            <a:rPr lang="mk-MK" sz="1100" dirty="0" smtClean="0">
              <a:latin typeface="Candara" panose="020E0502030303020204" pitchFamily="34" charset="0"/>
            </a:rPr>
            <a:t>.000</a:t>
          </a:r>
          <a:endParaRPr lang="en-US" sz="1100" dirty="0" smtClean="0">
            <a:latin typeface="Candara" panose="020E0502030303020204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 custT="1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Изградба на системи за одведување и пречистување на отпадни води </a:t>
          </a:r>
          <a:r>
            <a:rPr lang="en-US" sz="1200" dirty="0" smtClean="0">
              <a:latin typeface="Candara" panose="020E0502030303020204" pitchFamily="34" charset="0"/>
            </a:rPr>
            <a:t>1</a:t>
          </a:r>
          <a:r>
            <a:rPr lang="mk-MK" sz="1200" dirty="0" smtClean="0">
              <a:latin typeface="Candara" panose="020E0502030303020204" pitchFamily="34" charset="0"/>
            </a:rPr>
            <a:t>0</a:t>
          </a:r>
          <a:r>
            <a:rPr lang="en-US" sz="1200" dirty="0" smtClean="0">
              <a:latin typeface="Candara" panose="020E0502030303020204" pitchFamily="34" charset="0"/>
            </a:rPr>
            <a:t>.</a:t>
          </a:r>
          <a:r>
            <a:rPr lang="mk-MK" sz="1200" dirty="0" smtClean="0">
              <a:latin typeface="Candara" panose="020E0502030303020204" pitchFamily="34" charset="0"/>
            </a:rPr>
            <a:t>704.000</a:t>
          </a:r>
          <a:endParaRPr lang="en-US" sz="1200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A460B322-0407-48A1-8EA8-118F546A39A8}">
      <dgm:prSet phldrT="[Text]" custT="1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Културни манифестации и творештво</a:t>
          </a:r>
        </a:p>
        <a:p>
          <a:r>
            <a:rPr lang="mk-MK" sz="1200" dirty="0" smtClean="0">
              <a:latin typeface="Candara" panose="020E0502030303020204" pitchFamily="34" charset="0"/>
            </a:rPr>
            <a:t>3.0</a:t>
          </a:r>
          <a:r>
            <a:rPr lang="en-US" sz="1200" dirty="0" smtClean="0">
              <a:latin typeface="Candara" panose="020E0502030303020204" pitchFamily="34" charset="0"/>
            </a:rPr>
            <a:t>00</a:t>
          </a:r>
          <a:r>
            <a:rPr lang="mk-MK" sz="1200" dirty="0" smtClean="0">
              <a:latin typeface="Candara" panose="020E0502030303020204" pitchFamily="34" charset="0"/>
            </a:rPr>
            <a:t>.000</a:t>
          </a:r>
          <a:endParaRPr lang="en-US" sz="1200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Трансфери кон Здруженија и манифестации</a:t>
          </a:r>
          <a:endParaRPr lang="en-US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C05711DC-5F9A-43C1-BA22-2853CB11EE0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Велигденска прослава</a:t>
          </a:r>
          <a:endParaRPr lang="en-US" dirty="0">
            <a:latin typeface="Candara" panose="020E0502030303020204" pitchFamily="34" charset="0"/>
          </a:endParaRPr>
        </a:p>
      </dgm:t>
    </dgm:pt>
    <dgm:pt modelId="{64D4403A-53FC-4FED-A7B9-84E077D10856}" type="parTrans" cxnId="{17ABB6C6-652A-47D8-A0AF-2362940C0993}">
      <dgm:prSet/>
      <dgm:spPr/>
      <dgm:t>
        <a:bodyPr/>
        <a:lstStyle/>
        <a:p>
          <a:endParaRPr lang="en-US"/>
        </a:p>
      </dgm:t>
    </dgm:pt>
    <dgm:pt modelId="{55AE04A1-2509-4125-84D7-1F547B1BDEDF}" type="sibTrans" cxnId="{17ABB6C6-652A-47D8-A0AF-2362940C0993}">
      <dgm:prSet/>
      <dgm:spPr/>
      <dgm:t>
        <a:bodyPr/>
        <a:lstStyle/>
        <a:p>
          <a:endParaRPr lang="en-US"/>
        </a:p>
      </dgm:t>
    </dgm:pt>
    <dgm:pt modelId="{9EFBCCDB-3DC6-4DBB-BF1D-8ECE1DF9E73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Етно плоштад фестивал</a:t>
          </a:r>
          <a:endParaRPr lang="en-US" dirty="0">
            <a:latin typeface="Candara" panose="020E0502030303020204" pitchFamily="34" charset="0"/>
          </a:endParaRPr>
        </a:p>
      </dgm:t>
    </dgm:pt>
    <dgm:pt modelId="{B9EF3CB7-9BD9-45F4-8845-B4407B9B7240}" type="parTrans" cxnId="{898335ED-AAAB-4E21-86D8-F5DC659B5B82}">
      <dgm:prSet/>
      <dgm:spPr/>
      <dgm:t>
        <a:bodyPr/>
        <a:lstStyle/>
        <a:p>
          <a:endParaRPr lang="en-US"/>
        </a:p>
      </dgm:t>
    </dgm:pt>
    <dgm:pt modelId="{EC97108E-64D5-4D6E-802A-F963FD8B395A}" type="sibTrans" cxnId="{898335ED-AAAB-4E21-86D8-F5DC659B5B82}">
      <dgm:prSet/>
      <dgm:spPr/>
      <dgm:t>
        <a:bodyPr/>
        <a:lstStyle/>
        <a:p>
          <a:endParaRPr lang="en-US"/>
        </a:p>
      </dgm:t>
    </dgm:pt>
    <dgm:pt modelId="{EE9741E2-72EF-488B-BAA9-D90328BDA57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Заштита на споменици и спомен обележја</a:t>
          </a:r>
          <a:endParaRPr lang="en-US" dirty="0">
            <a:latin typeface="Candara" panose="020E0502030303020204" pitchFamily="34" charset="0"/>
          </a:endParaRPr>
        </a:p>
      </dgm:t>
    </dgm:pt>
    <dgm:pt modelId="{AD8CA2FB-409E-4027-A98C-03858F4ACAAE}" type="parTrans" cxnId="{D01A8521-645C-4735-89FB-F315DABC93D1}">
      <dgm:prSet/>
      <dgm:spPr/>
      <dgm:t>
        <a:bodyPr/>
        <a:lstStyle/>
        <a:p>
          <a:endParaRPr lang="en-US"/>
        </a:p>
      </dgm:t>
    </dgm:pt>
    <dgm:pt modelId="{911CC9F1-5CB3-465C-A0B5-125B480A4E0D}" type="sibTrans" cxnId="{D01A8521-645C-4735-89FB-F315DABC93D1}">
      <dgm:prSet/>
      <dgm:spPr/>
      <dgm:t>
        <a:bodyPr/>
        <a:lstStyle/>
        <a:p>
          <a:endParaRPr lang="en-US"/>
        </a:p>
      </dgm:t>
    </dgm:pt>
    <dgm:pt modelId="{38076D84-0AF3-42BE-AB9F-223D2AF88A4D}">
      <dgm:prSet phldrT="[Text]"/>
      <dgm:spPr/>
      <dgm:t>
        <a:bodyPr/>
        <a:lstStyle/>
        <a:p>
          <a:endParaRPr lang="en-US" dirty="0">
            <a:latin typeface="Candara" panose="020E0502030303020204" pitchFamily="34" charset="0"/>
          </a:endParaRPr>
        </a:p>
      </dgm:t>
    </dgm:pt>
    <dgm:pt modelId="{DFD112A6-FCB2-4209-986E-919299A618B9}" type="parTrans" cxnId="{D9E6AFA9-A4C4-44DB-A591-0FF662F0F05C}">
      <dgm:prSet/>
      <dgm:spPr/>
      <dgm:t>
        <a:bodyPr/>
        <a:lstStyle/>
        <a:p>
          <a:endParaRPr lang="en-US"/>
        </a:p>
      </dgm:t>
    </dgm:pt>
    <dgm:pt modelId="{75FC9D9C-B4C6-4A82-BBB9-0B879AF48899}" type="sibTrans" cxnId="{D9E6AFA9-A4C4-44DB-A591-0FF662F0F05C}">
      <dgm:prSet/>
      <dgm:spPr/>
      <dgm:t>
        <a:bodyPr/>
        <a:lstStyle/>
        <a:p>
          <a:endParaRPr lang="en-US"/>
        </a:p>
      </dgm:t>
    </dgm:pt>
    <dgm:pt modelId="{C381FBE1-871F-4CBB-B2C1-34E46B81EB9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Културни манифестации</a:t>
          </a:r>
          <a:endParaRPr lang="en-US" dirty="0">
            <a:latin typeface="Candara" panose="020E0502030303020204" pitchFamily="34" charset="0"/>
          </a:endParaRPr>
        </a:p>
      </dgm:t>
    </dgm:pt>
    <dgm:pt modelId="{39641E85-7FC8-4BA2-9B34-CF963500997C}" type="parTrans" cxnId="{55C7C706-7314-49B5-9428-792FF240B71D}">
      <dgm:prSet/>
      <dgm:spPr/>
      <dgm:t>
        <a:bodyPr/>
        <a:lstStyle/>
        <a:p>
          <a:endParaRPr lang="en-US"/>
        </a:p>
      </dgm:t>
    </dgm:pt>
    <dgm:pt modelId="{0E901253-52D4-4626-8927-477C42CBAC8B}" type="sibTrans" cxnId="{55C7C706-7314-49B5-9428-792FF240B71D}">
      <dgm:prSet/>
      <dgm:spPr/>
      <dgm:t>
        <a:bodyPr/>
        <a:lstStyle/>
        <a:p>
          <a:endParaRPr lang="en-US"/>
        </a:p>
      </dgm:t>
    </dgm:pt>
    <dgm:pt modelId="{D749D21D-98A7-4920-9FF1-66E3896316F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Театарски претстави</a:t>
          </a:r>
          <a:endParaRPr lang="en-US" dirty="0">
            <a:latin typeface="Candara" panose="020E0502030303020204" pitchFamily="34" charset="0"/>
          </a:endParaRPr>
        </a:p>
      </dgm:t>
    </dgm:pt>
    <dgm:pt modelId="{140BFE17-9185-4EAC-9CA2-896429BABDED}" type="parTrans" cxnId="{5F779E6D-BA68-495B-847A-0AC4C8876E5B}">
      <dgm:prSet/>
      <dgm:spPr/>
      <dgm:t>
        <a:bodyPr/>
        <a:lstStyle/>
        <a:p>
          <a:endParaRPr lang="en-US"/>
        </a:p>
      </dgm:t>
    </dgm:pt>
    <dgm:pt modelId="{19E4F2DA-35E9-4C96-97FF-9D6D9C030DA1}" type="sibTrans" cxnId="{5F779E6D-BA68-495B-847A-0AC4C8876E5B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3" custLinFactNeighborX="167" custLinFactNeighborY="-2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07C0-64D8-4C85-9A70-8A78996CD86D}" type="pres">
      <dgm:prSet presAssocID="{280CCC33-C027-463B-B224-E78586D60E42}" presName="sp" presStyleCnt="0"/>
      <dgm:spPr/>
    </dgm:pt>
    <dgm:pt modelId="{12C59F48-6748-466C-A5A6-4BC393EA8EEB}" type="pres">
      <dgm:prSet presAssocID="{A460B322-0407-48A1-8EA8-118F546A39A8}" presName="linNode" presStyleCnt="0"/>
      <dgm:spPr/>
    </dgm:pt>
    <dgm:pt modelId="{805D8226-23F7-4EA1-86DD-725AD3BCE039}" type="pres">
      <dgm:prSet presAssocID="{A460B322-0407-48A1-8EA8-118F546A39A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0" presStyleCnt="1" custScaleY="293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43C73-5C15-44B7-9C94-F1B1098AE3EC}" srcId="{7C39A541-5F0F-4DD3-B538-C71978982732}" destId="{A460B322-0407-48A1-8EA8-118F546A39A8}" srcOrd="2" destOrd="0" parTransId="{6BBD2D91-BBE2-41B9-89F9-6398DB1DF0D1}" sibTransId="{0ADC6D5D-20EB-4D6A-B102-88673A6BC091}"/>
    <dgm:cxn modelId="{92B9D8FC-B115-4EDD-8AE3-A782B2D2B831}" type="presOf" srcId="{7C03EBBA-E2A0-40C4-9F8E-EBF9DF6D531B}" destId="{7EEB52BB-DEFF-4261-A4C4-DCF62D230410}" srcOrd="0" destOrd="0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7C3FD29C-5D0A-4C99-9E67-9537AFC2157B}" type="presOf" srcId="{7C39A541-5F0F-4DD3-B538-C71978982732}" destId="{DD87E93F-9FF4-4E31-82D1-BEA93F7B5BF4}" srcOrd="0" destOrd="0" presId="urn:microsoft.com/office/officeart/2005/8/layout/vList5"/>
    <dgm:cxn modelId="{7E7CAC42-FCAA-4077-A2A1-991E530D2073}" type="presOf" srcId="{A460B322-0407-48A1-8EA8-118F546A39A8}" destId="{805D8226-23F7-4EA1-86DD-725AD3BCE039}" srcOrd="0" destOrd="0" presId="urn:microsoft.com/office/officeart/2005/8/layout/vList5"/>
    <dgm:cxn modelId="{55C7C706-7314-49B5-9428-792FF240B71D}" srcId="{A460B322-0407-48A1-8EA8-118F546A39A8}" destId="{C381FBE1-871F-4CBB-B2C1-34E46B81EB9B}" srcOrd="4" destOrd="0" parTransId="{39641E85-7FC8-4BA2-9B34-CF963500997C}" sibTransId="{0E901253-52D4-4626-8927-477C42CBAC8B}"/>
    <dgm:cxn modelId="{D61D14D2-6DC5-4913-88FC-3A0D4D123CF8}" type="presOf" srcId="{9EFBCCDB-3DC6-4DBB-BF1D-8ECE1DF9E738}" destId="{070FC703-4782-4A82-955E-3F720B982DEF}" srcOrd="0" destOrd="2" presId="urn:microsoft.com/office/officeart/2005/8/layout/vList5"/>
    <dgm:cxn modelId="{17ABB6C6-652A-47D8-A0AF-2362940C0993}" srcId="{A460B322-0407-48A1-8EA8-118F546A39A8}" destId="{C05711DC-5F9A-43C1-BA22-2853CB11EE08}" srcOrd="1" destOrd="0" parTransId="{64D4403A-53FC-4FED-A7B9-84E077D10856}" sibTransId="{55AE04A1-2509-4125-84D7-1F547B1BDEDF}"/>
    <dgm:cxn modelId="{E530E45D-7E40-42E6-A3E3-03C8C38EE41F}" type="presOf" srcId="{D749D21D-98A7-4920-9FF1-66E3896316F8}" destId="{070FC703-4782-4A82-955E-3F720B982DEF}" srcOrd="0" destOrd="5" presId="urn:microsoft.com/office/officeart/2005/8/layout/vList5"/>
    <dgm:cxn modelId="{D9CB25BA-EC36-4ACA-9F2B-E1A3D316E6E1}" type="presOf" srcId="{EE9741E2-72EF-488B-BAA9-D90328BDA579}" destId="{070FC703-4782-4A82-955E-3F720B982DEF}" srcOrd="0" destOrd="3" presId="urn:microsoft.com/office/officeart/2005/8/layout/vList5"/>
    <dgm:cxn modelId="{34C9B732-F6F1-402E-85C3-5BED46D1D087}" type="presOf" srcId="{DFF93D4B-7647-4826-9464-E5CC4ACA9BF2}" destId="{070FC703-4782-4A82-955E-3F720B982DEF}" srcOrd="0" destOrd="0" presId="urn:microsoft.com/office/officeart/2005/8/layout/vList5"/>
    <dgm:cxn modelId="{D9E6AFA9-A4C4-44DB-A591-0FF662F0F05C}" srcId="{A460B322-0407-48A1-8EA8-118F546A39A8}" destId="{38076D84-0AF3-42BE-AB9F-223D2AF88A4D}" srcOrd="6" destOrd="0" parTransId="{DFD112A6-FCB2-4209-986E-919299A618B9}" sibTransId="{75FC9D9C-B4C6-4A82-BBB9-0B879AF48899}"/>
    <dgm:cxn modelId="{5F779E6D-BA68-495B-847A-0AC4C8876E5B}" srcId="{A460B322-0407-48A1-8EA8-118F546A39A8}" destId="{D749D21D-98A7-4920-9FF1-66E3896316F8}" srcOrd="5" destOrd="0" parTransId="{140BFE17-9185-4EAC-9CA2-896429BABDED}" sibTransId="{19E4F2DA-35E9-4C96-97FF-9D6D9C030DA1}"/>
    <dgm:cxn modelId="{832C41DA-9F7B-4731-A670-3325B7335FFD}" type="presOf" srcId="{BFBDE903-3B4A-4C8A-A094-969DE0717529}" destId="{60F122D3-070D-4AA6-B09C-6E4E902C325C}" srcOrd="0" destOrd="0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794715AB-5A15-4A4A-96C5-A5AF5CDC7525}" type="presOf" srcId="{C05711DC-5F9A-43C1-BA22-2853CB11EE08}" destId="{070FC703-4782-4A82-955E-3F720B982DEF}" srcOrd="0" destOrd="1" presId="urn:microsoft.com/office/officeart/2005/8/layout/vList5"/>
    <dgm:cxn modelId="{898335ED-AAAB-4E21-86D8-F5DC659B5B82}" srcId="{A460B322-0407-48A1-8EA8-118F546A39A8}" destId="{9EFBCCDB-3DC6-4DBB-BF1D-8ECE1DF9E738}" srcOrd="2" destOrd="0" parTransId="{B9EF3CB7-9BD9-45F4-8845-B4407B9B7240}" sibTransId="{EC97108E-64D5-4D6E-802A-F963FD8B395A}"/>
    <dgm:cxn modelId="{5D084DFF-7F3D-4C73-ACC7-5DD72730C95A}" type="presOf" srcId="{C381FBE1-871F-4CBB-B2C1-34E46B81EB9B}" destId="{070FC703-4782-4A82-955E-3F720B982DEF}" srcOrd="0" destOrd="4" presId="urn:microsoft.com/office/officeart/2005/8/layout/vList5"/>
    <dgm:cxn modelId="{D01A8521-645C-4735-89FB-F315DABC93D1}" srcId="{A460B322-0407-48A1-8EA8-118F546A39A8}" destId="{EE9741E2-72EF-488B-BAA9-D90328BDA579}" srcOrd="3" destOrd="0" parTransId="{AD8CA2FB-409E-4027-A98C-03858F4ACAAE}" sibTransId="{911CC9F1-5CB3-465C-A0B5-125B480A4E0D}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D424DD8D-5522-4751-A404-3375B047952A}" type="presOf" srcId="{38076D84-0AF3-42BE-AB9F-223D2AF88A4D}" destId="{070FC703-4782-4A82-955E-3F720B982DEF}" srcOrd="0" destOrd="6" presId="urn:microsoft.com/office/officeart/2005/8/layout/vList5"/>
    <dgm:cxn modelId="{EC6AD130-CA67-4F84-AA26-DB9CD36B5938}" type="presParOf" srcId="{DD87E93F-9FF4-4E31-82D1-BEA93F7B5BF4}" destId="{60CCBC81-7C59-45A9-B91C-1757009C3675}" srcOrd="0" destOrd="0" presId="urn:microsoft.com/office/officeart/2005/8/layout/vList5"/>
    <dgm:cxn modelId="{F02DE707-0C76-4663-8A97-5E47DBE56260}" type="presParOf" srcId="{60CCBC81-7C59-45A9-B91C-1757009C3675}" destId="{60F122D3-070D-4AA6-B09C-6E4E902C325C}" srcOrd="0" destOrd="0" presId="urn:microsoft.com/office/officeart/2005/8/layout/vList5"/>
    <dgm:cxn modelId="{15C78484-03DE-4084-BA3C-214ECF973A31}" type="presParOf" srcId="{DD87E93F-9FF4-4E31-82D1-BEA93F7B5BF4}" destId="{7EA14F11-840D-4722-BC3C-54BD6CAF1659}" srcOrd="1" destOrd="0" presId="urn:microsoft.com/office/officeart/2005/8/layout/vList5"/>
    <dgm:cxn modelId="{DC857A8B-74E6-4D64-94E1-9DCA026FA879}" type="presParOf" srcId="{DD87E93F-9FF4-4E31-82D1-BEA93F7B5BF4}" destId="{95B30170-A645-4E43-8793-DD5936ABC22B}" srcOrd="2" destOrd="0" presId="urn:microsoft.com/office/officeart/2005/8/layout/vList5"/>
    <dgm:cxn modelId="{AC8AA28A-9B7D-419E-AA59-55494DB15633}" type="presParOf" srcId="{95B30170-A645-4E43-8793-DD5936ABC22B}" destId="{7EEB52BB-DEFF-4261-A4C4-DCF62D230410}" srcOrd="0" destOrd="0" presId="urn:microsoft.com/office/officeart/2005/8/layout/vList5"/>
    <dgm:cxn modelId="{8854BE8B-B8F6-4FAB-9E12-2DB3CBDD5F01}" type="presParOf" srcId="{DD87E93F-9FF4-4E31-82D1-BEA93F7B5BF4}" destId="{623007C0-64D8-4C85-9A70-8A78996CD86D}" srcOrd="3" destOrd="0" presId="urn:microsoft.com/office/officeart/2005/8/layout/vList5"/>
    <dgm:cxn modelId="{31B7A817-A05E-4090-91B7-4ED01B55295D}" type="presParOf" srcId="{DD87E93F-9FF4-4E31-82D1-BEA93F7B5BF4}" destId="{12C59F48-6748-466C-A5A6-4BC393EA8EEB}" srcOrd="4" destOrd="0" presId="urn:microsoft.com/office/officeart/2005/8/layout/vList5"/>
    <dgm:cxn modelId="{C617E200-CE51-40EC-B562-CCC088C1C0FC}" type="presParOf" srcId="{12C59F48-6748-466C-A5A6-4BC393EA8EEB}" destId="{805D8226-23F7-4EA1-86DD-725AD3BCE039}" srcOrd="0" destOrd="0" presId="urn:microsoft.com/office/officeart/2005/8/layout/vList5"/>
    <dgm:cxn modelId="{B20016AC-DF94-4120-A78F-E473454DCE34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dirty="0" smtClean="0">
              <a:latin typeface="Candara" panose="020E0502030303020204" pitchFamily="34" charset="0"/>
            </a:rPr>
            <a:t>Спорт и рекреација</a:t>
          </a:r>
          <a:endParaRPr lang="en-US" dirty="0" smtClean="0">
            <a:latin typeface="Candara" panose="020E0502030303020204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dirty="0" smtClean="0">
              <a:latin typeface="Candara" panose="020E0502030303020204" pitchFamily="34" charset="0"/>
            </a:rPr>
            <a:t> </a:t>
          </a:r>
          <a:r>
            <a:rPr lang="en-US" dirty="0" smtClean="0">
              <a:latin typeface="Candara" panose="020E0502030303020204" pitchFamily="34" charset="0"/>
            </a:rPr>
            <a:t>1.</a:t>
          </a:r>
          <a:r>
            <a:rPr lang="mk-MK" dirty="0" smtClean="0">
              <a:latin typeface="Candara" panose="020E0502030303020204" pitchFamily="34" charset="0"/>
            </a:rPr>
            <a:t>600.000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Трансфери кон спортски клубови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0CEA819E-4A51-485C-85B2-3200DC9EC98F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Спортско-рекреативни активности</a:t>
          </a:r>
          <a:endParaRPr lang="en-US" dirty="0">
            <a:latin typeface="Candara" panose="020E0502030303020204" pitchFamily="34" charset="0"/>
          </a:endParaRPr>
        </a:p>
      </dgm:t>
    </dgm:pt>
    <dgm:pt modelId="{31320154-0F36-4DC1-BCE0-6DE424BA0677}" type="parTrans" cxnId="{BBC5B808-F000-4EB5-A510-B5E8BA66C879}">
      <dgm:prSet/>
      <dgm:spPr/>
      <dgm:t>
        <a:bodyPr/>
        <a:lstStyle/>
        <a:p>
          <a:endParaRPr lang="en-US"/>
        </a:p>
      </dgm:t>
    </dgm:pt>
    <dgm:pt modelId="{EFE89C2B-41CD-47D4-868F-701F585169F6}" type="sibTrans" cxnId="{BBC5B808-F000-4EB5-A510-B5E8BA66C879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1" custLinFactY="263492" custLinFactNeighborX="167" custLinFactNeighborY="3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47AA9-9C48-4E91-9CB1-95BF91E7EE20}" type="presOf" srcId="{0CEA819E-4A51-485C-85B2-3200DC9EC98F}" destId="{D4405813-5EC5-43BE-A89C-A524021CCF8F}" srcOrd="0" destOrd="1" presId="urn:microsoft.com/office/officeart/2005/8/layout/vList5"/>
    <dgm:cxn modelId="{484C7B40-8EB1-47D9-AAF4-BDB61D00FA62}" type="presOf" srcId="{BFBDE903-3B4A-4C8A-A094-969DE0717529}" destId="{60F122D3-070D-4AA6-B09C-6E4E902C325C}" srcOrd="0" destOrd="0" presId="urn:microsoft.com/office/officeart/2005/8/layout/vList5"/>
    <dgm:cxn modelId="{4C5F9B7F-BEAB-45EB-9F7C-56DF96E6DF81}" type="presOf" srcId="{CEFF5762-34D1-4217-A087-62285B630417}" destId="{D4405813-5EC5-43BE-A89C-A524021CCF8F}" srcOrd="0" destOrd="0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70D89DD8-F450-4DB2-BEB8-8233718A44FE}" type="presOf" srcId="{7C39A541-5F0F-4DD3-B538-C71978982732}" destId="{DD87E93F-9FF4-4E31-82D1-BEA93F7B5BF4}" srcOrd="0" destOrd="0" presId="urn:microsoft.com/office/officeart/2005/8/layout/vList5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BBC5B808-F000-4EB5-A510-B5E8BA66C879}" srcId="{BFBDE903-3B4A-4C8A-A094-969DE0717529}" destId="{0CEA819E-4A51-485C-85B2-3200DC9EC98F}" srcOrd="1" destOrd="0" parTransId="{31320154-0F36-4DC1-BCE0-6DE424BA0677}" sibTransId="{EFE89C2B-41CD-47D4-868F-701F585169F6}"/>
    <dgm:cxn modelId="{DB62EE9C-854E-4734-BABA-A67649D94739}" type="presParOf" srcId="{DD87E93F-9FF4-4E31-82D1-BEA93F7B5BF4}" destId="{60CCBC81-7C59-45A9-B91C-1757009C3675}" srcOrd="0" destOrd="0" presId="urn:microsoft.com/office/officeart/2005/8/layout/vList5"/>
    <dgm:cxn modelId="{BB7BA48A-F837-4FF5-B011-C0362C1707D6}" type="presParOf" srcId="{60CCBC81-7C59-45A9-B91C-1757009C3675}" destId="{60F122D3-070D-4AA6-B09C-6E4E902C325C}" srcOrd="0" destOrd="0" presId="urn:microsoft.com/office/officeart/2005/8/layout/vList5"/>
    <dgm:cxn modelId="{2C0CEC96-B34B-40EB-A354-99885557B8B7}" type="presParOf" srcId="{60CCBC81-7C59-45A9-B91C-1757009C3675}" destId="{D4405813-5EC5-43BE-A89C-A524021CCF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Заштита на животната средина и природа</a:t>
          </a:r>
        </a:p>
        <a:p>
          <a:r>
            <a:rPr lang="mk-MK" dirty="0" smtClean="0">
              <a:latin typeface="Candara" panose="020E0502030303020204" pitchFamily="34" charset="0"/>
            </a:rPr>
            <a:t>8</a:t>
          </a:r>
          <a:r>
            <a:rPr lang="en-US" dirty="0" smtClean="0">
              <a:latin typeface="Candara" panose="020E0502030303020204" pitchFamily="34" charset="0"/>
            </a:rPr>
            <a:t>0.000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A460B322-0407-48A1-8EA8-118F546A39A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Унапредување на здравствената заштита </a:t>
          </a:r>
        </a:p>
        <a:p>
          <a:r>
            <a:rPr lang="en-US" dirty="0" smtClean="0">
              <a:latin typeface="Candara" panose="020E0502030303020204" pitchFamily="34" charset="0"/>
            </a:rPr>
            <a:t>3</a:t>
          </a:r>
          <a:r>
            <a:rPr lang="mk-MK" dirty="0" smtClean="0">
              <a:latin typeface="Candara" panose="020E0502030303020204" pitchFamily="34" charset="0"/>
            </a:rPr>
            <a:t>00.000</a:t>
          </a:r>
          <a:endParaRPr lang="en-US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0" presStyleCnt="2" custLinFactNeighborX="-83575" custLinFactNeighborY="83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07C0-64D8-4C85-9A70-8A78996CD86D}" type="pres">
      <dgm:prSet presAssocID="{280CCC33-C027-463B-B224-E78586D60E42}" presName="sp" presStyleCnt="0"/>
      <dgm:spPr/>
    </dgm:pt>
    <dgm:pt modelId="{12C59F48-6748-466C-A5A6-4BC393EA8EEB}" type="pres">
      <dgm:prSet presAssocID="{A460B322-0407-48A1-8EA8-118F546A39A8}" presName="linNode" presStyleCnt="0"/>
      <dgm:spPr/>
    </dgm:pt>
    <dgm:pt modelId="{805D8226-23F7-4EA1-86DD-725AD3BCE039}" type="pres">
      <dgm:prSet presAssocID="{A460B322-0407-48A1-8EA8-118F546A39A8}" presName="parentText" presStyleLbl="node1" presStyleIdx="1" presStyleCnt="2" custLinFactY="-2419" custLinFactNeighborX="5411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73977-61D4-4EFF-996E-0E2C284A6705}" type="presOf" srcId="{7C39A541-5F0F-4DD3-B538-C71978982732}" destId="{DD87E93F-9FF4-4E31-82D1-BEA93F7B5BF4}" srcOrd="0" destOrd="0" presId="urn:microsoft.com/office/officeart/2005/8/layout/vList5"/>
    <dgm:cxn modelId="{BFC43C73-5C15-44B7-9C94-F1B1098AE3EC}" srcId="{7C39A541-5F0F-4DD3-B538-C71978982732}" destId="{A460B322-0407-48A1-8EA8-118F546A39A8}" srcOrd="1" destOrd="0" parTransId="{6BBD2D91-BBE2-41B9-89F9-6398DB1DF0D1}" sibTransId="{0ADC6D5D-20EB-4D6A-B102-88673A6BC091}"/>
    <dgm:cxn modelId="{80474C57-FDC4-490B-999D-38A82CDDC13F}" type="presOf" srcId="{7C03EBBA-E2A0-40C4-9F8E-EBF9DF6D531B}" destId="{7EEB52BB-DEFF-4261-A4C4-DCF62D230410}" srcOrd="0" destOrd="0" presId="urn:microsoft.com/office/officeart/2005/8/layout/vList5"/>
    <dgm:cxn modelId="{5A46D449-F041-490F-8D59-FD829730373D}" type="presOf" srcId="{A460B322-0407-48A1-8EA8-118F546A39A8}" destId="{805D8226-23F7-4EA1-86DD-725AD3BCE039}" srcOrd="0" destOrd="0" presId="urn:microsoft.com/office/officeart/2005/8/layout/vList5"/>
    <dgm:cxn modelId="{454FE79F-90DD-4F62-B1F2-7690D438B72A}" srcId="{7C39A541-5F0F-4DD3-B538-C71978982732}" destId="{7C03EBBA-E2A0-40C4-9F8E-EBF9DF6D531B}" srcOrd="0" destOrd="0" parTransId="{C2C96CC9-A234-4AB7-9747-B43739F52B01}" sibTransId="{280CCC33-C027-463B-B224-E78586D60E42}"/>
    <dgm:cxn modelId="{4E8F6D90-99A3-4B85-BB56-8DF23C9570D5}" type="presParOf" srcId="{DD87E93F-9FF4-4E31-82D1-BEA93F7B5BF4}" destId="{95B30170-A645-4E43-8793-DD5936ABC22B}" srcOrd="0" destOrd="0" presId="urn:microsoft.com/office/officeart/2005/8/layout/vList5"/>
    <dgm:cxn modelId="{EDB7B0A6-7E66-4D81-8AF6-B3967EF0DC62}" type="presParOf" srcId="{95B30170-A645-4E43-8793-DD5936ABC22B}" destId="{7EEB52BB-DEFF-4261-A4C4-DCF62D230410}" srcOrd="0" destOrd="0" presId="urn:microsoft.com/office/officeart/2005/8/layout/vList5"/>
    <dgm:cxn modelId="{0ABFC30F-A73A-4C93-AA1F-2F91DE5E5D89}" type="presParOf" srcId="{DD87E93F-9FF4-4E31-82D1-BEA93F7B5BF4}" destId="{623007C0-64D8-4C85-9A70-8A78996CD86D}" srcOrd="1" destOrd="0" presId="urn:microsoft.com/office/officeart/2005/8/layout/vList5"/>
    <dgm:cxn modelId="{E3F0A6AA-3234-4874-A696-D098620E0B69}" type="presParOf" srcId="{DD87E93F-9FF4-4E31-82D1-BEA93F7B5BF4}" destId="{12C59F48-6748-466C-A5A6-4BC393EA8EEB}" srcOrd="2" destOrd="0" presId="urn:microsoft.com/office/officeart/2005/8/layout/vList5"/>
    <dgm:cxn modelId="{5D145327-273B-4ED5-9EE4-99C9E00CD40C}" type="presParOf" srcId="{12C59F48-6748-466C-A5A6-4BC393EA8EEB}" destId="{805D8226-23F7-4EA1-86DD-725AD3BCE0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Совет на Општина Берово</a:t>
          </a:r>
        </a:p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10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</a:t>
          </a:r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403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r>
            <a:rPr lang="mk-MK" sz="900" dirty="0" smtClean="0">
              <a:solidFill>
                <a:schemeClr val="tx2"/>
              </a:solidFill>
              <a:latin typeface="Candara" panose="020E0502030303020204" pitchFamily="34" charset="0"/>
            </a:rPr>
            <a:t>Плати и надоместоци</a:t>
          </a:r>
        </a:p>
        <a:p>
          <a:r>
            <a:rPr lang="mk-MK" sz="900" dirty="0" smtClean="0">
              <a:solidFill>
                <a:schemeClr val="tx2"/>
              </a:solidFill>
              <a:latin typeface="Candara" panose="020E0502030303020204" pitchFamily="34" charset="0"/>
            </a:rPr>
            <a:t>38.331.000</a:t>
          </a:r>
          <a:endParaRPr lang="en-US" sz="900" dirty="0">
            <a:solidFill>
              <a:schemeClr val="tx2"/>
            </a:solidFill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 custT="1"/>
      <dgm:spPr/>
      <dgm:t>
        <a:bodyPr/>
        <a:lstStyle/>
        <a:p>
          <a:r>
            <a:rPr lang="mk-MK" sz="1000" dirty="0" smtClean="0">
              <a:solidFill>
                <a:schemeClr val="tx2"/>
              </a:solidFill>
              <a:latin typeface="Candara" panose="020E0502030303020204" pitchFamily="34" charset="0"/>
            </a:rPr>
            <a:t>Стоки и услуги 26.775.000</a:t>
          </a:r>
          <a:endParaRPr lang="en-US" sz="1000" dirty="0">
            <a:solidFill>
              <a:schemeClr val="tx2"/>
            </a:solidFill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 custT="1"/>
      <dgm:spPr/>
      <dgm:t>
        <a:bodyPr/>
        <a:lstStyle/>
        <a:p>
          <a:r>
            <a:rPr lang="mk-MK" sz="1000" dirty="0" smtClean="0">
              <a:solidFill>
                <a:schemeClr val="tx2"/>
              </a:solidFill>
              <a:latin typeface="Candara" panose="020E0502030303020204" pitchFamily="34" charset="0"/>
            </a:rPr>
            <a:t>Субвенции и трансфери 8.410.000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r>
            <a:rPr lang="mk-MK" sz="1000" dirty="0" smtClean="0">
              <a:solidFill>
                <a:schemeClr val="tx2"/>
              </a:solidFill>
              <a:latin typeface="Candara" panose="020E0502030303020204" pitchFamily="34" charset="0"/>
            </a:rPr>
            <a:t>Резерви и недефинирани расходи 700.000</a:t>
          </a:r>
          <a:endParaRPr lang="en-US" sz="1000" dirty="0">
            <a:solidFill>
              <a:schemeClr val="tx2"/>
            </a:solidFill>
            <a:latin typeface="Candara" panose="020E0502030303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899CB359-01D2-4558-96D3-5879BBB78A0D}">
      <dgm:prSet phldrT="[Text]" custT="1"/>
      <dgm:spPr/>
      <dgm:t>
        <a:bodyPr/>
        <a:lstStyle/>
        <a:p>
          <a:r>
            <a:rPr lang="mk-MK" sz="1050" dirty="0" smtClean="0">
              <a:solidFill>
                <a:schemeClr val="tx2"/>
              </a:solidFill>
              <a:latin typeface="Candara" panose="020E0502030303020204" pitchFamily="34" charset="0"/>
            </a:rPr>
            <a:t>Каматни плаќања </a:t>
          </a:r>
        </a:p>
        <a:p>
          <a:r>
            <a:rPr lang="mk-MK" sz="1050" dirty="0" smtClean="0">
              <a:solidFill>
                <a:schemeClr val="tx2"/>
              </a:solidFill>
              <a:latin typeface="Candara" panose="020E0502030303020204" pitchFamily="34" charset="0"/>
            </a:rPr>
            <a:t>200.000</a:t>
          </a:r>
          <a:endParaRPr lang="en-US" sz="1050" dirty="0">
            <a:solidFill>
              <a:schemeClr val="tx2"/>
            </a:solidFill>
            <a:latin typeface="Candara" panose="020E0502030303020204" pitchFamily="34" charset="0"/>
          </a:endParaRPr>
        </a:p>
      </dgm:t>
    </dgm:pt>
    <dgm:pt modelId="{DE78B04E-FCAE-4CD7-BCCA-B52E1C8DDDD4}" type="parTrans" cxnId="{35AB20E0-184A-43E2-A3F6-ECCC4746BB23}">
      <dgm:prSet/>
      <dgm:spPr/>
      <dgm:t>
        <a:bodyPr/>
        <a:lstStyle/>
        <a:p>
          <a:endParaRPr lang="en-US"/>
        </a:p>
      </dgm:t>
    </dgm:pt>
    <dgm:pt modelId="{92A96016-E1BC-4D20-B065-4B0D02CF1CF5}" type="sibTrans" cxnId="{35AB20E0-184A-43E2-A3F6-ECCC4746BB23}">
      <dgm:prSet/>
      <dgm:spPr/>
      <dgm:t>
        <a:bodyPr/>
        <a:lstStyle/>
        <a:p>
          <a:endParaRPr lang="en-US"/>
        </a:p>
      </dgm:t>
    </dgm:pt>
    <dgm:pt modelId="{0B23ECF5-A5FE-4E99-A6E9-ECB84005BB8B}">
      <dgm:prSet phldrT="[Text]" custT="1"/>
      <dgm:spPr/>
      <dgm:t>
        <a:bodyPr/>
        <a:lstStyle/>
        <a:p>
          <a:r>
            <a:rPr lang="mk-MK" sz="1050" dirty="0" smtClean="0">
              <a:solidFill>
                <a:schemeClr val="tx2"/>
              </a:solidFill>
              <a:latin typeface="Candara" panose="020E0502030303020204" pitchFamily="34" charset="0"/>
            </a:rPr>
            <a:t>Отплата на главница</a:t>
          </a:r>
        </a:p>
        <a:p>
          <a:r>
            <a:rPr lang="mk-MK" sz="1050" dirty="0" smtClean="0">
              <a:solidFill>
                <a:schemeClr val="tx2"/>
              </a:solidFill>
              <a:latin typeface="Candara" panose="020E0502030303020204" pitchFamily="34" charset="0"/>
            </a:rPr>
            <a:t>2.338.000</a:t>
          </a:r>
          <a:endParaRPr lang="en-US" sz="1050" dirty="0">
            <a:solidFill>
              <a:schemeClr val="tx2"/>
            </a:solidFill>
            <a:latin typeface="Candara" panose="020E0502030303020204" pitchFamily="34" charset="0"/>
          </a:endParaRPr>
        </a:p>
      </dgm:t>
    </dgm:pt>
    <dgm:pt modelId="{E0A69702-9D9D-4E4F-8991-0E7F685EB8A3}" type="parTrans" cxnId="{4CFDE515-5CCB-4EA6-ABBB-44EAE90FE23E}">
      <dgm:prSet/>
      <dgm:spPr/>
      <dgm:t>
        <a:bodyPr/>
        <a:lstStyle/>
        <a:p>
          <a:endParaRPr lang="en-US"/>
        </a:p>
      </dgm:t>
    </dgm:pt>
    <dgm:pt modelId="{4EA879E7-B1BC-4532-96C6-379EB45B7A7E}" type="sibTrans" cxnId="{4CFDE515-5CCB-4EA6-ABBB-44EAE90FE23E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6"/>
      <dgm:spPr/>
    </dgm:pt>
    <dgm:pt modelId="{CF981117-2AD5-4AFB-811A-447A33154E46}" type="pres">
      <dgm:prSet presAssocID="{09E827FB-5F0B-4330-A8FE-EE2E757B5EC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53FB-92A4-4946-B3AF-F20BAAC53BBE}" type="pres">
      <dgm:prSet presAssocID="{ABAA687D-F5BD-4694-99EC-C12A634BC790}" presName="Accent2" presStyleCnt="0"/>
      <dgm:spPr/>
    </dgm:pt>
    <dgm:pt modelId="{34D479DE-B65E-4604-A6A3-2CCD39165AFE}" type="pres">
      <dgm:prSet presAssocID="{ABAA687D-F5BD-4694-99EC-C12A634BC790}" presName="Accent" presStyleLbl="bgShp" presStyleIdx="1" presStyleCnt="6"/>
      <dgm:spPr/>
    </dgm:pt>
    <dgm:pt modelId="{A77E4921-9E38-4F2E-83FA-52AD3D0A3159}" type="pres">
      <dgm:prSet presAssocID="{ABAA687D-F5BD-4694-99EC-C12A634BC790}" presName="Child2" presStyleLbl="node1" presStyleIdx="1" presStyleCnt="6" custLinFactNeighborX="2007" custLinFactNeighborY="-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06A2-ED8D-4309-8149-63A253612934}" type="pres">
      <dgm:prSet presAssocID="{7771BCAA-4FF8-4AE7-9607-BAEF59E12DA8}" presName="Accent3" presStyleCnt="0"/>
      <dgm:spPr/>
    </dgm:pt>
    <dgm:pt modelId="{3FF4B09F-CFC2-4608-801C-793562DD2A52}" type="pres">
      <dgm:prSet presAssocID="{7771BCAA-4FF8-4AE7-9607-BAEF59E12DA8}" presName="Accent" presStyleLbl="bgShp" presStyleIdx="2" presStyleCnt="6"/>
      <dgm:spPr/>
    </dgm:pt>
    <dgm:pt modelId="{21C52392-5A6C-4EA6-857F-25BC7BDD69C3}" type="pres">
      <dgm:prSet presAssocID="{7771BCAA-4FF8-4AE7-9607-BAEF59E12DA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C335-5045-4B7C-810E-ED16051499A7}" type="pres">
      <dgm:prSet presAssocID="{070F8978-BBDD-42F9-90EA-EFDB2E63D796}" presName="Accent4" presStyleCnt="0"/>
      <dgm:spPr/>
    </dgm:pt>
    <dgm:pt modelId="{FDD3B02E-7247-428D-844E-B352CA07513B}" type="pres">
      <dgm:prSet presAssocID="{070F8978-BBDD-42F9-90EA-EFDB2E63D796}" presName="Accent" presStyleLbl="bgShp" presStyleIdx="3" presStyleCnt="6"/>
      <dgm:spPr/>
    </dgm:pt>
    <dgm:pt modelId="{1C817F9F-2DA7-414E-94D9-CD789368EA95}" type="pres">
      <dgm:prSet presAssocID="{070F8978-BBDD-42F9-90EA-EFDB2E63D796}" presName="Child4" presStyleLbl="node1" presStyleIdx="3" presStyleCnt="6" custLinFactNeighborX="774" custLinFactNeighborY="8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AD080-8021-4DA0-9053-ADFB48683851}" type="pres">
      <dgm:prSet presAssocID="{899CB359-01D2-4558-96D3-5879BBB78A0D}" presName="Accent5" presStyleCnt="0"/>
      <dgm:spPr/>
    </dgm:pt>
    <dgm:pt modelId="{23D8FB4D-49C4-480C-898B-6406F05EE53C}" type="pres">
      <dgm:prSet presAssocID="{899CB359-01D2-4558-96D3-5879BBB78A0D}" presName="Accent" presStyleLbl="bgShp" presStyleIdx="4" presStyleCnt="6"/>
      <dgm:spPr/>
    </dgm:pt>
    <dgm:pt modelId="{89D272AC-D1EB-4317-9365-1F9E7F394E30}" type="pres">
      <dgm:prSet presAssocID="{899CB359-01D2-4558-96D3-5879BBB78A0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4763A-0EE6-4C36-9351-C01965746316}" type="pres">
      <dgm:prSet presAssocID="{0B23ECF5-A5FE-4E99-A6E9-ECB84005BB8B}" presName="Accent6" presStyleCnt="0"/>
      <dgm:spPr/>
    </dgm:pt>
    <dgm:pt modelId="{051E2EC7-9A7F-4ADD-B98B-5184BA2C1AF3}" type="pres">
      <dgm:prSet presAssocID="{0B23ECF5-A5FE-4E99-A6E9-ECB84005BB8B}" presName="Accent" presStyleLbl="bgShp" presStyleIdx="5" presStyleCnt="6"/>
      <dgm:spPr/>
    </dgm:pt>
    <dgm:pt modelId="{469F8011-6454-48B9-A282-8321674D7FB5}" type="pres">
      <dgm:prSet presAssocID="{0B23ECF5-A5FE-4E99-A6E9-ECB84005BB8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35AB20E0-184A-43E2-A3F6-ECCC4746BB23}" srcId="{2A9BC08A-6E81-4B82-A63F-5FBBBEE5E583}" destId="{899CB359-01D2-4558-96D3-5879BBB78A0D}" srcOrd="4" destOrd="0" parTransId="{DE78B04E-FCAE-4CD7-BCCA-B52E1C8DDDD4}" sibTransId="{92A96016-E1BC-4D20-B065-4B0D02CF1CF5}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4CFDE515-5CCB-4EA6-ABBB-44EAE90FE23E}" srcId="{2A9BC08A-6E81-4B82-A63F-5FBBBEE5E583}" destId="{0B23ECF5-A5FE-4E99-A6E9-ECB84005BB8B}" srcOrd="5" destOrd="0" parTransId="{E0A69702-9D9D-4E4F-8991-0E7F685EB8A3}" sibTransId="{4EA879E7-B1BC-4532-96C6-379EB45B7A7E}"/>
    <dgm:cxn modelId="{76ACD5E5-86FA-4622-B54F-E40F40C7AE33}" type="presOf" srcId="{070F8978-BBDD-42F9-90EA-EFDB2E63D796}" destId="{1C817F9F-2DA7-414E-94D9-CD789368EA95}" srcOrd="0" destOrd="0" presId="urn:microsoft.com/office/officeart/2011/layout/HexagonRadial"/>
    <dgm:cxn modelId="{00E967EE-E68A-4F50-936E-E518F548A445}" type="presOf" srcId="{2A9BC08A-6E81-4B82-A63F-5FBBBEE5E583}" destId="{DDEB95AD-438C-4ECF-AE6A-8E6FC6DEFE4E}" srcOrd="0" destOrd="0" presId="urn:microsoft.com/office/officeart/2011/layout/HexagonRadial"/>
    <dgm:cxn modelId="{2E1280AB-32EE-40F3-9080-044CDB49B080}" type="presOf" srcId="{09E827FB-5F0B-4330-A8FE-EE2E757B5EC3}" destId="{CF981117-2AD5-4AFB-811A-447A33154E46}" srcOrd="0" destOrd="0" presId="urn:microsoft.com/office/officeart/2011/layout/HexagonRadial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990DCEC7-1FC8-45A5-9183-FF1D73B35469}" type="presOf" srcId="{7771BCAA-4FF8-4AE7-9607-BAEF59E12DA8}" destId="{21C52392-5A6C-4EA6-857F-25BC7BDD69C3}" srcOrd="0" destOrd="0" presId="urn:microsoft.com/office/officeart/2011/layout/HexagonRadial"/>
    <dgm:cxn modelId="{F2ED6350-2263-48F4-A7AC-4CE5F1847ACA}" type="presOf" srcId="{B0C1C13D-8D91-469C-A7CB-B72D8C4E6080}" destId="{8D79AC20-94AE-4117-AD48-6F0203C2B2EB}" srcOrd="0" destOrd="0" presId="urn:microsoft.com/office/officeart/2011/layout/HexagonRadial"/>
    <dgm:cxn modelId="{FB3727A3-3BEE-4D0C-801B-11D8B46697C5}" type="presOf" srcId="{0B23ECF5-A5FE-4E99-A6E9-ECB84005BB8B}" destId="{469F8011-6454-48B9-A282-8321674D7FB5}" srcOrd="0" destOrd="0" presId="urn:microsoft.com/office/officeart/2011/layout/HexagonRadial"/>
    <dgm:cxn modelId="{C4779EDE-EAB8-4EBF-A9CF-C8E4AA2C5BAA}" type="presOf" srcId="{ABAA687D-F5BD-4694-99EC-C12A634BC790}" destId="{A77E4921-9E38-4F2E-83FA-52AD3D0A3159}" srcOrd="0" destOrd="0" presId="urn:microsoft.com/office/officeart/2011/layout/HexagonRadial"/>
    <dgm:cxn modelId="{70F42461-6B14-438F-93BC-68ABDE58EC43}" type="presOf" srcId="{899CB359-01D2-4558-96D3-5879BBB78A0D}" destId="{89D272AC-D1EB-4317-9365-1F9E7F394E30}" srcOrd="0" destOrd="0" presId="urn:microsoft.com/office/officeart/2011/layout/HexagonRadial"/>
    <dgm:cxn modelId="{D804617F-5A5F-400B-8E28-87EE3BAD301D}" type="presParOf" srcId="{8D79AC20-94AE-4117-AD48-6F0203C2B2EB}" destId="{DDEB95AD-438C-4ECF-AE6A-8E6FC6DEFE4E}" srcOrd="0" destOrd="0" presId="urn:microsoft.com/office/officeart/2011/layout/HexagonRadial"/>
    <dgm:cxn modelId="{3C54FA5B-BD5F-40C9-BACF-A5669F2D903B}" type="presParOf" srcId="{8D79AC20-94AE-4117-AD48-6F0203C2B2EB}" destId="{A639919E-B0EC-4263-8388-95ACDB08B376}" srcOrd="1" destOrd="0" presId="urn:microsoft.com/office/officeart/2011/layout/HexagonRadial"/>
    <dgm:cxn modelId="{219C100A-225E-497C-8478-31A883D95734}" type="presParOf" srcId="{A639919E-B0EC-4263-8388-95ACDB08B376}" destId="{A93D396E-6815-4377-9A85-B4AF7AA4EBC3}" srcOrd="0" destOrd="0" presId="urn:microsoft.com/office/officeart/2011/layout/HexagonRadial"/>
    <dgm:cxn modelId="{8438144E-F3DD-4CD6-82A3-0F4EEFD38AFE}" type="presParOf" srcId="{8D79AC20-94AE-4117-AD48-6F0203C2B2EB}" destId="{CF981117-2AD5-4AFB-811A-447A33154E46}" srcOrd="2" destOrd="0" presId="urn:microsoft.com/office/officeart/2011/layout/HexagonRadial"/>
    <dgm:cxn modelId="{FEF4723A-8577-44F2-9AC2-356ADCB5D5F6}" type="presParOf" srcId="{8D79AC20-94AE-4117-AD48-6F0203C2B2EB}" destId="{11B153FB-92A4-4946-B3AF-F20BAAC53BBE}" srcOrd="3" destOrd="0" presId="urn:microsoft.com/office/officeart/2011/layout/HexagonRadial"/>
    <dgm:cxn modelId="{F15D1B88-7C1E-4074-998A-1FFEBFE11E4D}" type="presParOf" srcId="{11B153FB-92A4-4946-B3AF-F20BAAC53BBE}" destId="{34D479DE-B65E-4604-A6A3-2CCD39165AFE}" srcOrd="0" destOrd="0" presId="urn:microsoft.com/office/officeart/2011/layout/HexagonRadial"/>
    <dgm:cxn modelId="{D21B4348-94A7-4A97-8FAF-A720DD47B84D}" type="presParOf" srcId="{8D79AC20-94AE-4117-AD48-6F0203C2B2EB}" destId="{A77E4921-9E38-4F2E-83FA-52AD3D0A3159}" srcOrd="4" destOrd="0" presId="urn:microsoft.com/office/officeart/2011/layout/HexagonRadial"/>
    <dgm:cxn modelId="{56E09DF3-7433-4890-915E-2CA65160BD48}" type="presParOf" srcId="{8D79AC20-94AE-4117-AD48-6F0203C2B2EB}" destId="{5ED406A2-ED8D-4309-8149-63A253612934}" srcOrd="5" destOrd="0" presId="urn:microsoft.com/office/officeart/2011/layout/HexagonRadial"/>
    <dgm:cxn modelId="{80593C54-5408-45D2-8683-442106DEE94D}" type="presParOf" srcId="{5ED406A2-ED8D-4309-8149-63A253612934}" destId="{3FF4B09F-CFC2-4608-801C-793562DD2A52}" srcOrd="0" destOrd="0" presId="urn:microsoft.com/office/officeart/2011/layout/HexagonRadial"/>
    <dgm:cxn modelId="{98937987-5672-4434-B37C-EF9CA266DA08}" type="presParOf" srcId="{8D79AC20-94AE-4117-AD48-6F0203C2B2EB}" destId="{21C52392-5A6C-4EA6-857F-25BC7BDD69C3}" srcOrd="6" destOrd="0" presId="urn:microsoft.com/office/officeart/2011/layout/HexagonRadial"/>
    <dgm:cxn modelId="{60124CB9-58C1-45DB-AC4B-1A17BD261151}" type="presParOf" srcId="{8D79AC20-94AE-4117-AD48-6F0203C2B2EB}" destId="{2DCBC335-5045-4B7C-810E-ED16051499A7}" srcOrd="7" destOrd="0" presId="urn:microsoft.com/office/officeart/2011/layout/HexagonRadial"/>
    <dgm:cxn modelId="{4CA5FF3B-96FC-461F-B6FD-4A38FF0E9498}" type="presParOf" srcId="{2DCBC335-5045-4B7C-810E-ED16051499A7}" destId="{FDD3B02E-7247-428D-844E-B352CA07513B}" srcOrd="0" destOrd="0" presId="urn:microsoft.com/office/officeart/2011/layout/HexagonRadial"/>
    <dgm:cxn modelId="{FC47A5F0-58F8-4103-A20C-A83CEE3E42CF}" type="presParOf" srcId="{8D79AC20-94AE-4117-AD48-6F0203C2B2EB}" destId="{1C817F9F-2DA7-414E-94D9-CD789368EA95}" srcOrd="8" destOrd="0" presId="urn:microsoft.com/office/officeart/2011/layout/HexagonRadial"/>
    <dgm:cxn modelId="{19334DA4-5DC1-475F-8620-9279324B75D6}" type="presParOf" srcId="{8D79AC20-94AE-4117-AD48-6F0203C2B2EB}" destId="{442AD080-8021-4DA0-9053-ADFB48683851}" srcOrd="9" destOrd="0" presId="urn:microsoft.com/office/officeart/2011/layout/HexagonRadial"/>
    <dgm:cxn modelId="{D2D28E1B-F20D-4E36-9443-0CD64BC91176}" type="presParOf" srcId="{442AD080-8021-4DA0-9053-ADFB48683851}" destId="{23D8FB4D-49C4-480C-898B-6406F05EE53C}" srcOrd="0" destOrd="0" presId="urn:microsoft.com/office/officeart/2011/layout/HexagonRadial"/>
    <dgm:cxn modelId="{50BF8310-C182-4F29-85A3-D83F64E46875}" type="presParOf" srcId="{8D79AC20-94AE-4117-AD48-6F0203C2B2EB}" destId="{89D272AC-D1EB-4317-9365-1F9E7F394E30}" srcOrd="10" destOrd="0" presId="urn:microsoft.com/office/officeart/2011/layout/HexagonRadial"/>
    <dgm:cxn modelId="{876109AC-1343-44DB-A90E-F90BE67E0F51}" type="presParOf" srcId="{8D79AC20-94AE-4117-AD48-6F0203C2B2EB}" destId="{9154763A-0EE6-4C36-9351-C01965746316}" srcOrd="11" destOrd="0" presId="urn:microsoft.com/office/officeart/2011/layout/HexagonRadial"/>
    <dgm:cxn modelId="{726C77FA-24B4-4784-9F0B-F37C023C3BFF}" type="presParOf" srcId="{9154763A-0EE6-4C36-9351-C01965746316}" destId="{051E2EC7-9A7F-4ADD-B98B-5184BA2C1AF3}" srcOrd="0" destOrd="0" presId="urn:microsoft.com/office/officeart/2011/layout/HexagonRadial"/>
    <dgm:cxn modelId="{A37EA3C4-B187-41D0-8294-0D5887622DE9}" type="presParOf" srcId="{8D79AC20-94AE-4117-AD48-6F0203C2B2EB}" destId="{469F8011-6454-48B9-A282-8321674D7F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Паркови и зеленило – Капитални расходи</a:t>
          </a:r>
        </a:p>
        <a:p>
          <a:r>
            <a:rPr lang="mk-MK" dirty="0" smtClean="0">
              <a:latin typeface="Candara" panose="020E0502030303020204" pitchFamily="34" charset="0"/>
            </a:rPr>
            <a:t>210.000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A460B322-0407-48A1-8EA8-118F546A39A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Урбана опрема – Капитални расходи</a:t>
          </a:r>
        </a:p>
        <a:p>
          <a:r>
            <a:rPr lang="mk-MK" dirty="0" smtClean="0">
              <a:latin typeface="Candara" panose="020E0502030303020204" pitchFamily="34" charset="0"/>
            </a:rPr>
            <a:t>200.000</a:t>
          </a:r>
          <a:endParaRPr lang="en-US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0" presStyleCnt="2" custLinFactY="-61186" custLinFactNeighborX="5480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07C0-64D8-4C85-9A70-8A78996CD86D}" type="pres">
      <dgm:prSet presAssocID="{280CCC33-C027-463B-B224-E78586D60E42}" presName="sp" presStyleCnt="0"/>
      <dgm:spPr/>
    </dgm:pt>
    <dgm:pt modelId="{12C59F48-6748-466C-A5A6-4BC393EA8EEB}" type="pres">
      <dgm:prSet presAssocID="{A460B322-0407-48A1-8EA8-118F546A39A8}" presName="linNode" presStyleCnt="0"/>
      <dgm:spPr/>
    </dgm:pt>
    <dgm:pt modelId="{805D8226-23F7-4EA1-86DD-725AD3BCE039}" type="pres">
      <dgm:prSet presAssocID="{A460B322-0407-48A1-8EA8-118F546A39A8}" presName="parentText" presStyleLbl="node1" presStyleIdx="1" presStyleCnt="2" custLinFactNeighborX="-82919" custLinFactNeighborY="-990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C73BA-9A2D-4C67-BCB1-7686685E8F07}" type="presOf" srcId="{7C03EBBA-E2A0-40C4-9F8E-EBF9DF6D531B}" destId="{7EEB52BB-DEFF-4261-A4C4-DCF62D230410}" srcOrd="0" destOrd="0" presId="urn:microsoft.com/office/officeart/2005/8/layout/vList5"/>
    <dgm:cxn modelId="{60E7C63D-E789-49A8-970A-7475ED21F279}" type="presOf" srcId="{A460B322-0407-48A1-8EA8-118F546A39A8}" destId="{805D8226-23F7-4EA1-86DD-725AD3BCE039}" srcOrd="0" destOrd="0" presId="urn:microsoft.com/office/officeart/2005/8/layout/vList5"/>
    <dgm:cxn modelId="{0BBC6FF4-0FD1-4062-935F-FEDB919974FC}" type="presOf" srcId="{7C39A541-5F0F-4DD3-B538-C71978982732}" destId="{DD87E93F-9FF4-4E31-82D1-BEA93F7B5BF4}" srcOrd="0" destOrd="0" presId="urn:microsoft.com/office/officeart/2005/8/layout/vList5"/>
    <dgm:cxn modelId="{BFC43C73-5C15-44B7-9C94-F1B1098AE3EC}" srcId="{7C39A541-5F0F-4DD3-B538-C71978982732}" destId="{A460B322-0407-48A1-8EA8-118F546A39A8}" srcOrd="1" destOrd="0" parTransId="{6BBD2D91-BBE2-41B9-89F9-6398DB1DF0D1}" sibTransId="{0ADC6D5D-20EB-4D6A-B102-88673A6BC091}"/>
    <dgm:cxn modelId="{454FE79F-90DD-4F62-B1F2-7690D438B72A}" srcId="{7C39A541-5F0F-4DD3-B538-C71978982732}" destId="{7C03EBBA-E2A0-40C4-9F8E-EBF9DF6D531B}" srcOrd="0" destOrd="0" parTransId="{C2C96CC9-A234-4AB7-9747-B43739F52B01}" sibTransId="{280CCC33-C027-463B-B224-E78586D60E42}"/>
    <dgm:cxn modelId="{10D29AC1-756A-4ECA-B8EB-D77D96D927F3}" type="presParOf" srcId="{DD87E93F-9FF4-4E31-82D1-BEA93F7B5BF4}" destId="{95B30170-A645-4E43-8793-DD5936ABC22B}" srcOrd="0" destOrd="0" presId="urn:microsoft.com/office/officeart/2005/8/layout/vList5"/>
    <dgm:cxn modelId="{BED0C4D1-282E-444A-B0A1-14D21745F5E2}" type="presParOf" srcId="{95B30170-A645-4E43-8793-DD5936ABC22B}" destId="{7EEB52BB-DEFF-4261-A4C4-DCF62D230410}" srcOrd="0" destOrd="0" presId="urn:microsoft.com/office/officeart/2005/8/layout/vList5"/>
    <dgm:cxn modelId="{4A9C0836-5037-43D4-881A-9125879B80B5}" type="presParOf" srcId="{DD87E93F-9FF4-4E31-82D1-BEA93F7B5BF4}" destId="{623007C0-64D8-4C85-9A70-8A78996CD86D}" srcOrd="1" destOrd="0" presId="urn:microsoft.com/office/officeart/2005/8/layout/vList5"/>
    <dgm:cxn modelId="{644E0F65-EA34-4DD5-9121-070A8519896C}" type="presParOf" srcId="{DD87E93F-9FF4-4E31-82D1-BEA93F7B5BF4}" destId="{12C59F48-6748-466C-A5A6-4BC393EA8EEB}" srcOrd="2" destOrd="0" presId="urn:microsoft.com/office/officeart/2005/8/layout/vList5"/>
    <dgm:cxn modelId="{DF66E6B2-F7EF-4B6A-A7E7-7B56D11EFBB6}" type="presParOf" srcId="{12C59F48-6748-466C-A5A6-4BC393EA8EEB}" destId="{805D8226-23F7-4EA1-86DD-725AD3BCE0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Градоначалник </a:t>
          </a:r>
        </a:p>
        <a:p>
          <a:r>
            <a:rPr lang="mk-MK" b="1" dirty="0" smtClean="0">
              <a:latin typeface="Candara" panose="020E0502030303020204" pitchFamily="34" charset="0"/>
            </a:rPr>
            <a:t>5.807.000</a:t>
          </a:r>
          <a:endParaRPr lang="en-US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LinFactNeighborX="56722" custLinFactNeighborY="-77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32AC7-3A63-49DE-90F6-19709AE15744}" type="presOf" srcId="{2A9BC08A-6E81-4B82-A63F-5FBBBEE5E583}" destId="{DDEB95AD-438C-4ECF-AE6A-8E6FC6DEFE4E}" srcOrd="0" destOrd="0" presId="urn:microsoft.com/office/officeart/2011/layout/HexagonRadial"/>
    <dgm:cxn modelId="{12D7FA4C-7B62-4024-9C43-A1EA7503C846}" type="presOf" srcId="{B0C1C13D-8D91-469C-A7CB-B72D8C4E6080}" destId="{8D79AC20-94AE-4117-AD48-6F0203C2B2EB}" srcOrd="0" destOrd="0" presId="urn:microsoft.com/office/officeart/2011/layout/HexagonRadial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0372329-825C-49F9-A9D0-E178197C3E46}" type="presParOf" srcId="{8D79AC20-94AE-4117-AD48-6F0203C2B2EB}" destId="{DDEB95AD-438C-4ECF-AE6A-8E6FC6DEFE4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A9A73-7553-45E0-BF54-DB57A4AE68DB}" type="presOf" srcId="{B0C1C13D-8D91-469C-A7CB-B72D8C4E6080}" destId="{8D79AC20-94AE-4117-AD48-6F0203C2B2EB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76C94-0C2E-4A69-A989-79D036928861}" type="presOf" srcId="{B0C1C13D-8D91-469C-A7CB-B72D8C4E6080}" destId="{8D79AC20-94AE-4117-AD48-6F0203C2B2EB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pPr algn="ctr"/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администрација</a:t>
          </a:r>
        </a:p>
        <a:p>
          <a:pPr algn="ctr"/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33.031.</a:t>
          </a:r>
          <a:r>
            <a:rPr lang="en-GB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000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Плати и надоместоци</a:t>
          </a:r>
        </a:p>
        <a:p>
          <a:pPr algn="l"/>
          <a:r>
            <a:rPr lang="mk-MK" dirty="0" smtClean="0">
              <a:latin typeface="Candara" panose="020E0502030303020204" pitchFamily="34" charset="0"/>
            </a:rPr>
            <a:t>27.331.000</a:t>
          </a:r>
          <a:endParaRPr lang="en-US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Стоки и услуги 5.010.000</a:t>
          </a:r>
          <a:endParaRPr lang="en-US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Субвенции и трансфери 690</a:t>
          </a:r>
          <a:r>
            <a:rPr lang="en-GB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F2A67B82-E6E4-44B0-899B-01D9E7D361B9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361981-5F4A-4A31-A7EC-476E236933DE}" type="pres">
      <dgm:prSet presAssocID="{B0C1C13D-8D91-469C-A7CB-B72D8C4E6080}" presName="ellipse1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B34F4-FD1B-4074-B028-8B4B15C2D4C1}" type="presOf" srcId="{09E827FB-5F0B-4330-A8FE-EE2E757B5EC3}" destId="{02361981-5F4A-4A31-A7EC-476E236933DE}" srcOrd="0" destOrd="1" presId="urn:microsoft.com/office/officeart/2005/8/layout/rings+Icon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1FAD619D-AD94-460B-B194-7A9590B89EF1}" type="presOf" srcId="{2A9BC08A-6E81-4B82-A63F-5FBBBEE5E583}" destId="{02361981-5F4A-4A31-A7EC-476E236933DE}" srcOrd="0" destOrd="0" presId="urn:microsoft.com/office/officeart/2005/8/layout/rings+Icon"/>
    <dgm:cxn modelId="{32BD3392-63B3-4F9B-AB77-A5A1F0102C32}" type="presOf" srcId="{7771BCAA-4FF8-4AE7-9607-BAEF59E12DA8}" destId="{02361981-5F4A-4A31-A7EC-476E236933DE}" srcOrd="0" destOrd="3" presId="urn:microsoft.com/office/officeart/2005/8/layout/rings+Icon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3F063E7B-58B2-414E-B640-714366E0A6CB}" type="presOf" srcId="{B0C1C13D-8D91-469C-A7CB-B72D8C4E6080}" destId="{F2A67B82-E6E4-44B0-899B-01D9E7D361B9}" srcOrd="0" destOrd="0" presId="urn:microsoft.com/office/officeart/2005/8/layout/rings+Icon"/>
    <dgm:cxn modelId="{6809036E-8577-4015-93DB-28A1675ED3D5}" type="presOf" srcId="{ABAA687D-F5BD-4694-99EC-C12A634BC790}" destId="{02361981-5F4A-4A31-A7EC-476E236933DE}" srcOrd="0" destOrd="2" presId="urn:microsoft.com/office/officeart/2005/8/layout/rings+Icon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75E888F2-3824-45C2-88F3-242487EE74D1}" type="presParOf" srcId="{F2A67B82-E6E4-44B0-899B-01D9E7D361B9}" destId="{02361981-5F4A-4A31-A7EC-476E236933D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Противпожарна заштита </a:t>
          </a:r>
        </a:p>
        <a:p>
          <a:r>
            <a:rPr lang="mk-MK" b="1" dirty="0" smtClean="0">
              <a:latin typeface="Candara" panose="020E0502030303020204" pitchFamily="34" charset="0"/>
            </a:rPr>
            <a:t>3.689.000</a:t>
          </a:r>
          <a:endParaRPr lang="en-GB" b="1" dirty="0" smtClean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EE834674-66AE-47A9-AF66-E0534A07B24D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 Комунални услуги, поправки и тековно одржување</a:t>
          </a:r>
          <a:endParaRPr lang="en-US" dirty="0">
            <a:latin typeface="Candara" panose="020E0502030303020204" pitchFamily="34" charset="0"/>
          </a:endParaRPr>
        </a:p>
      </dgm:t>
    </dgm:pt>
    <dgm:pt modelId="{093C1A93-7DF7-48C5-A75C-3EF1C4690B4E}" type="parTrans" cxnId="{459B215C-4B98-46F7-8007-45DB5658D4B4}">
      <dgm:prSet/>
      <dgm:spPr/>
    </dgm:pt>
    <dgm:pt modelId="{608AB305-5A00-441C-ACFE-C31896CAA3D2}" type="sibTrans" cxnId="{459B215C-4B98-46F7-8007-45DB5658D4B4}">
      <dgm:prSet/>
      <dgm:spPr/>
    </dgm:pt>
    <dgm:pt modelId="{ABAA687D-F5BD-4694-99EC-C12A634BC790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Плати и надоместоци</a:t>
          </a:r>
          <a:endParaRPr lang="en-US" dirty="0">
            <a:latin typeface="Candara" panose="020E0502030303020204" pitchFamily="34" charset="0"/>
          </a:endParaRPr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LinFactNeighborX="7938" custLinFactNeighborY="-5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172BC-B73B-46F5-B137-F99AB64F9390}" type="presOf" srcId="{ABAA687D-F5BD-4694-99EC-C12A634BC790}" destId="{209DDB1C-16CD-42A8-AAD4-B376BB687C09}" srcOrd="0" destOrd="1" presId="urn:microsoft.com/office/officeart/2005/8/layout/rings+Icon"/>
    <dgm:cxn modelId="{459B215C-4B98-46F7-8007-45DB5658D4B4}" srcId="{2A9BC08A-6E81-4B82-A63F-5FBBBEE5E583}" destId="{EE834674-66AE-47A9-AF66-E0534A07B24D}" srcOrd="1" destOrd="0" parTransId="{093C1A93-7DF7-48C5-A75C-3EF1C4690B4E}" sibTransId="{608AB305-5A00-441C-ACFE-C31896CAA3D2}"/>
    <dgm:cxn modelId="{1CDDB99D-B059-4091-8C8C-4DA172405E9B}" type="presOf" srcId="{EE834674-66AE-47A9-AF66-E0534A07B24D}" destId="{209DDB1C-16CD-42A8-AAD4-B376BB687C09}" srcOrd="0" destOrd="2" presId="urn:microsoft.com/office/officeart/2005/8/layout/rings+Icon"/>
    <dgm:cxn modelId="{7F7C2951-DFB5-47E9-967D-2F4C404BE32B}" type="presOf" srcId="{B0C1C13D-8D91-469C-A7CB-B72D8C4E6080}" destId="{217F95FE-C12D-4891-BCB7-1E76643671E8}" srcOrd="0" destOrd="0" presId="urn:microsoft.com/office/officeart/2005/8/layout/rings+Icon"/>
    <dgm:cxn modelId="{B7FFAE8D-6889-42C4-B038-1B7601EFDD06}" srcId="{2A9BC08A-6E81-4B82-A63F-5FBBBEE5E583}" destId="{ABAA687D-F5BD-4694-99EC-C12A634BC790}" srcOrd="0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9A4D7959-1C4A-4D23-A552-9048DAB3FA70}" type="presOf" srcId="{2A9BC08A-6E81-4B82-A63F-5FBBBEE5E583}" destId="{209DDB1C-16CD-42A8-AAD4-B376BB687C09}" srcOrd="0" destOrd="0" presId="urn:microsoft.com/office/officeart/2005/8/layout/rings+Icon"/>
    <dgm:cxn modelId="{4ADED841-1BD0-43EC-B36F-3D97DD6644C0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Капитални трошоци </a:t>
          </a:r>
        </a:p>
        <a:p>
          <a:r>
            <a:rPr lang="mk-MK" b="1" dirty="0" smtClean="0">
              <a:latin typeface="Candara" panose="020E0502030303020204" pitchFamily="34" charset="0"/>
            </a:rPr>
            <a:t>1.200.000</a:t>
          </a:r>
          <a:endParaRPr lang="en-US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Купување на опрема и машини</a:t>
          </a:r>
        </a:p>
        <a:p>
          <a:r>
            <a:rPr lang="mk-MK" dirty="0" smtClean="0">
              <a:latin typeface="Candara" panose="020E0502030303020204" pitchFamily="34" charset="0"/>
            </a:rPr>
            <a:t>300.000</a:t>
          </a:r>
          <a:endParaRPr lang="en-US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Вложувања и нефинансиски средства 200.000</a:t>
          </a:r>
          <a:endParaRPr lang="en-US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9FA6427C-0503-4206-9451-B68DEDC65D8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Купување на мебел </a:t>
          </a:r>
          <a:r>
            <a:rPr lang="en-GB" dirty="0" smtClean="0">
              <a:latin typeface="Candara" panose="020E0502030303020204" pitchFamily="34" charset="0"/>
            </a:rPr>
            <a:t>3</a:t>
          </a:r>
          <a:r>
            <a:rPr lang="mk-MK" dirty="0" smtClean="0">
              <a:latin typeface="Candara" panose="020E0502030303020204" pitchFamily="34" charset="0"/>
            </a:rPr>
            <a:t>0</a:t>
          </a:r>
          <a:r>
            <a:rPr lang="en-GB" dirty="0" smtClean="0">
              <a:latin typeface="Candara" panose="020E0502030303020204" pitchFamily="34" charset="0"/>
            </a:rPr>
            <a:t>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959D28DE-0657-4CBE-9A5D-F67B4B6276E4}" type="parTrans" cxnId="{A6C94A40-77CB-485C-96A2-F6B1EE7E5C05}">
      <dgm:prSet/>
      <dgm:spPr/>
      <dgm:t>
        <a:bodyPr/>
        <a:lstStyle/>
        <a:p>
          <a:endParaRPr lang="en-US"/>
        </a:p>
      </dgm:t>
    </dgm:pt>
    <dgm:pt modelId="{275C5164-E5F2-4325-BFAC-69CF281630DA}" type="sibTrans" cxnId="{A6C94A40-77CB-485C-96A2-F6B1EE7E5C05}">
      <dgm:prSet/>
      <dgm:spPr/>
      <dgm:t>
        <a:bodyPr/>
        <a:lstStyle/>
        <a:p>
          <a:endParaRPr lang="en-US"/>
        </a:p>
      </dgm:t>
    </dgm:pt>
    <dgm:pt modelId="{7E7DC257-A131-449F-9CB2-EF77D3421724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Купување на возила 400.000</a:t>
          </a:r>
          <a:endParaRPr lang="en-US" dirty="0">
            <a:latin typeface="Candara" panose="020E0502030303020204" pitchFamily="34" charset="0"/>
          </a:endParaRPr>
        </a:p>
      </dgm:t>
    </dgm:pt>
    <dgm:pt modelId="{667DEF42-796A-449E-A706-90758FD787E2}" type="parTrans" cxnId="{38498255-64D7-4B36-80A4-C8B9EBB403DE}">
      <dgm:prSet/>
      <dgm:spPr/>
      <dgm:t>
        <a:bodyPr/>
        <a:lstStyle/>
        <a:p>
          <a:endParaRPr lang="en-US"/>
        </a:p>
      </dgm:t>
    </dgm:pt>
    <dgm:pt modelId="{96FE37B8-8CE0-46E9-9F7A-9534660B2A39}" type="sibTrans" cxnId="{38498255-64D7-4B36-80A4-C8B9EBB403DE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Y="126255" custLinFactNeighborY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91EF4-BC38-478D-90C3-4E1B36B1DC6C}" type="presOf" srcId="{9FA6427C-0503-4206-9451-B68DEDC65D8B}" destId="{92FE2A85-1EF8-4923-AEEC-0CCAB4D1286F}" srcOrd="0" destOrd="2" presId="urn:microsoft.com/office/officeart/2005/8/layout/rings+Icon"/>
    <dgm:cxn modelId="{B7FFAE8D-6889-42C4-B038-1B7601EFDD06}" srcId="{2A9BC08A-6E81-4B82-A63F-5FBBBEE5E583}" destId="{ABAA687D-F5BD-4694-99EC-C12A634BC790}" srcOrd="2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A4AE3A65-E458-4122-AC37-9F5A0024607C}" type="presOf" srcId="{2A9BC08A-6E81-4B82-A63F-5FBBBEE5E583}" destId="{92FE2A85-1EF8-4923-AEEC-0CCAB4D1286F}" srcOrd="0" destOrd="0" presId="urn:microsoft.com/office/officeart/2005/8/layout/rings+Icon"/>
    <dgm:cxn modelId="{6C826F0B-9F38-466E-BA18-B2722B177915}" type="presOf" srcId="{09E827FB-5F0B-4330-A8FE-EE2E757B5EC3}" destId="{92FE2A85-1EF8-4923-AEEC-0CCAB4D1286F}" srcOrd="0" destOrd="1" presId="urn:microsoft.com/office/officeart/2005/8/layout/rings+Icon"/>
    <dgm:cxn modelId="{1BD78144-47EA-43FB-9C57-DD91D368D83B}" type="presOf" srcId="{7E7DC257-A131-449F-9CB2-EF77D3421724}" destId="{92FE2A85-1EF8-4923-AEEC-0CCAB4D1286F}" srcOrd="0" destOrd="4" presId="urn:microsoft.com/office/officeart/2005/8/layout/rings+Icon"/>
    <dgm:cxn modelId="{778BBC8A-D430-4691-9A85-4A1E8CE757F2}" type="presOf" srcId="{ABAA687D-F5BD-4694-99EC-C12A634BC790}" destId="{92FE2A85-1EF8-4923-AEEC-0CCAB4D1286F}" srcOrd="0" destOrd="3" presId="urn:microsoft.com/office/officeart/2005/8/layout/rings+Icon"/>
    <dgm:cxn modelId="{8D435DF8-E9B0-49BE-BCE1-4D6161CA783D}" type="presOf" srcId="{B0C1C13D-8D91-469C-A7CB-B72D8C4E6080}" destId="{F603F1AC-46AB-4B0C-97EA-7094F79F8973}" srcOrd="0" destOrd="0" presId="urn:microsoft.com/office/officeart/2005/8/layout/rings+Icon"/>
    <dgm:cxn modelId="{38498255-64D7-4B36-80A4-C8B9EBB403DE}" srcId="{2A9BC08A-6E81-4B82-A63F-5FBBBEE5E583}" destId="{7E7DC257-A131-449F-9CB2-EF77D3421724}" srcOrd="3" destOrd="0" parTransId="{667DEF42-796A-449E-A706-90758FD787E2}" sibTransId="{96FE37B8-8CE0-46E9-9F7A-9534660B2A39}"/>
    <dgm:cxn modelId="{A6C94A40-77CB-485C-96A2-F6B1EE7E5C05}" srcId="{2A9BC08A-6E81-4B82-A63F-5FBBBEE5E583}" destId="{9FA6427C-0503-4206-9451-B68DEDC65D8B}" srcOrd="1" destOrd="0" parTransId="{959D28DE-0657-4CBE-9A5D-F67B4B6276E4}" sibTransId="{275C5164-E5F2-4325-BFAC-69CF281630DA}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BBF68387-303A-4309-BB52-EB21E8B402E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Урбанистички планирање</a:t>
          </a:r>
        </a:p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1.000.000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LinFactNeighborX="-1368" custLinFactNeighborY="-2754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E4EED-AFBD-468A-90D7-1525169C32CD}" type="presOf" srcId="{2A9BC08A-6E81-4B82-A63F-5FBBBEE5E583}" destId="{DDEB95AD-438C-4ECF-AE6A-8E6FC6DEFE4E}" srcOrd="0" destOrd="0" presId="urn:microsoft.com/office/officeart/2011/layout/HexagonRadial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74168022-A0F6-4C12-8155-5C77D3F3A60E}" type="presOf" srcId="{B0C1C13D-8D91-469C-A7CB-B72D8C4E6080}" destId="{8D79AC20-94AE-4117-AD48-6F0203C2B2EB}" srcOrd="0" destOrd="0" presId="urn:microsoft.com/office/officeart/2011/layout/HexagonRadial"/>
    <dgm:cxn modelId="{B2DFBCC5-6E49-4332-B45F-0238862C94E3}" type="presParOf" srcId="{8D79AC20-94AE-4117-AD48-6F0203C2B2EB}" destId="{DDEB95AD-438C-4ECF-AE6A-8E6FC6DEFE4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1582667"/>
          <a:ext cx="1345828" cy="11640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1" kern="1200" dirty="0" smtClean="0">
              <a:solidFill>
                <a:srgbClr val="FF0000"/>
              </a:solidFill>
              <a:latin typeface="Candara" panose="020E0502030303020204" pitchFamily="34" charset="0"/>
            </a:rPr>
            <a:t>Вкупен Основен буџет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mk-MK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252</a:t>
          </a:r>
          <a:r>
            <a:rPr lang="mk-MK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703</a:t>
          </a:r>
          <a:endParaRPr lang="en-US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82667"/>
        <a:ext cx="1345828" cy="1164059"/>
      </dsp:txXfrm>
    </dsp:sp>
    <dsp:sp modelId="{34D479DE-B65E-4604-A6A3-2CCD39165AFE}">
      <dsp:nvSpPr>
        <dsp:cNvPr id="0" name=""/>
        <dsp:cNvSpPr/>
      </dsp:nvSpPr>
      <dsp:spPr>
        <a:xfrm>
          <a:off x="842681" y="1025743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123996" y="523953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Даночни приходи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43.551.773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96" y="523953"/>
        <a:ext cx="1102760" cy="954023"/>
      </dsp:txXfrm>
    </dsp:sp>
    <dsp:sp modelId="{3FF4B09F-CFC2-4608-801C-793562DD2A52}">
      <dsp:nvSpPr>
        <dsp:cNvPr id="0" name=""/>
        <dsp:cNvSpPr/>
      </dsp:nvSpPr>
      <dsp:spPr>
        <a:xfrm>
          <a:off x="1435356" y="1843571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E4921-9E38-4F2E-83FA-52AD3D0A3159}">
      <dsp:nvSpPr>
        <dsp:cNvPr id="0" name=""/>
        <dsp:cNvSpPr/>
      </dsp:nvSpPr>
      <dsp:spPr>
        <a:xfrm>
          <a:off x="1135437" y="1110742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Неданочни приходи </a:t>
          </a:r>
          <a:r>
            <a:rPr lang="en-US" sz="1100" kern="1200" dirty="0" smtClean="0">
              <a:latin typeface="Candara" panose="020E0502030303020204" pitchFamily="34" charset="0"/>
            </a:rPr>
            <a:t>4</a:t>
          </a:r>
          <a:r>
            <a:rPr lang="mk-MK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490</a:t>
          </a:r>
          <a:r>
            <a:rPr lang="mk-MK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000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5437" y="1110742"/>
        <a:ext cx="1102760" cy="954023"/>
      </dsp:txXfrm>
    </dsp:sp>
    <dsp:sp modelId="{FDD3B02E-7247-428D-844E-B352CA07513B}">
      <dsp:nvSpPr>
        <dsp:cNvPr id="0" name=""/>
        <dsp:cNvSpPr/>
      </dsp:nvSpPr>
      <dsp:spPr>
        <a:xfrm>
          <a:off x="1023527" y="2766746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2392-5A6C-4EA6-857F-25BC7BDD69C3}">
      <dsp:nvSpPr>
        <dsp:cNvPr id="0" name=""/>
        <dsp:cNvSpPr/>
      </dsp:nvSpPr>
      <dsp:spPr>
        <a:xfrm>
          <a:off x="1135437" y="2264300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Капитални приходи </a:t>
          </a:r>
          <a:r>
            <a:rPr lang="en-US" sz="1100" kern="1200" dirty="0" smtClean="0">
              <a:latin typeface="Candara" panose="020E0502030303020204" pitchFamily="34" charset="0"/>
            </a:rPr>
            <a:t>3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.870.000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5437" y="2264300"/>
        <a:ext cx="1102760" cy="954023"/>
      </dsp:txXfrm>
    </dsp:sp>
    <dsp:sp modelId="{1C817F9F-2DA7-414E-94D9-CD789368EA95}">
      <dsp:nvSpPr>
        <dsp:cNvPr id="0" name=""/>
        <dsp:cNvSpPr/>
      </dsp:nvSpPr>
      <dsp:spPr>
        <a:xfrm>
          <a:off x="0" y="2954894"/>
          <a:ext cx="1300915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Трансфери, донации</a:t>
          </a:r>
          <a:endParaRPr lang="en-US" sz="1100" b="1" kern="1200" dirty="0" smtClean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76</a:t>
          </a:r>
          <a:r>
            <a:rPr lang="mk-MK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340</a:t>
          </a:r>
          <a:r>
            <a:rPr lang="mk-MK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930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54894"/>
        <a:ext cx="1300915" cy="95402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0" y="161012"/>
          <a:ext cx="2939963" cy="29399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latin typeface="Candara" panose="020E0502030303020204" pitchFamily="34" charset="0"/>
            </a:rPr>
            <a:t>Поддршка на Локален екомонски развој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latin typeface="Candara" panose="020E0502030303020204" pitchFamily="34" charset="0"/>
            </a:rPr>
            <a:t>2.8</a:t>
          </a:r>
          <a:r>
            <a:rPr lang="en-US" sz="1600" b="1" kern="1200" dirty="0" smtClean="0">
              <a:latin typeface="Candara" panose="020E0502030303020204" pitchFamily="34" charset="0"/>
            </a:rPr>
            <a:t>00</a:t>
          </a:r>
          <a:r>
            <a:rPr lang="mk-MK" sz="1600" b="1" kern="1200" dirty="0" smtClean="0">
              <a:latin typeface="Candara" panose="020E0502030303020204" pitchFamily="34" charset="0"/>
            </a:rPr>
            <a:t>.000</a:t>
          </a:r>
          <a:endParaRPr lang="en-US" sz="1600" b="1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Договорени услуги 400.000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Субвенции за приватни претпријатија 1.000.000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Разни трансфери </a:t>
          </a:r>
          <a:r>
            <a:rPr lang="en-US" sz="1200" kern="1200" dirty="0" smtClean="0">
              <a:latin typeface="Candara" panose="020E0502030303020204" pitchFamily="34" charset="0"/>
            </a:rPr>
            <a:t>1</a:t>
          </a:r>
          <a:r>
            <a:rPr lang="mk-MK" sz="1200" kern="1200" dirty="0" smtClean="0">
              <a:latin typeface="Candara" panose="020E0502030303020204" pitchFamily="34" charset="0"/>
            </a:rPr>
            <a:t>.4</a:t>
          </a:r>
          <a:r>
            <a:rPr lang="en-US" sz="1200" kern="1200" dirty="0" smtClean="0">
              <a:latin typeface="Candara" panose="020E0502030303020204" pitchFamily="34" charset="0"/>
            </a:rPr>
            <a:t>00</a:t>
          </a:r>
          <a:r>
            <a:rPr lang="mk-MK" sz="1200" kern="1200" dirty="0" smtClean="0">
              <a:latin typeface="Candara" panose="020E0502030303020204" pitchFamily="34" charset="0"/>
            </a:rPr>
            <a:t>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0" y="161012"/>
        <a:ext cx="2939963" cy="293996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0" y="261999"/>
          <a:ext cx="2359152" cy="29785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300" b="1" kern="1200" dirty="0" smtClean="0">
              <a:latin typeface="Candara" panose="020E0502030303020204" pitchFamily="34" charset="0"/>
            </a:rPr>
            <a:t>Уредување на градежно земјиште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300" b="1" kern="1200" dirty="0" smtClean="0">
              <a:latin typeface="Candara" panose="020E0502030303020204" pitchFamily="34" charset="0"/>
            </a:rPr>
            <a:t>1.</a:t>
          </a:r>
          <a:r>
            <a:rPr lang="en-US" sz="2300" b="1" kern="1200" dirty="0" smtClean="0">
              <a:latin typeface="Candara" panose="020E0502030303020204" pitchFamily="34" charset="0"/>
            </a:rPr>
            <a:t>00</a:t>
          </a:r>
          <a:r>
            <a:rPr lang="mk-MK" sz="2300" b="1" kern="1200" dirty="0" smtClean="0">
              <a:latin typeface="Candara" panose="020E0502030303020204" pitchFamily="34" charset="0"/>
            </a:rPr>
            <a:t>0.000</a:t>
          </a:r>
          <a:endParaRPr lang="en-US" sz="2300" b="1" kern="1200" dirty="0">
            <a:latin typeface="Candara" panose="020E0502030303020204" pitchFamily="34" charset="0"/>
          </a:endParaRPr>
        </a:p>
      </dsp:txBody>
      <dsp:txXfrm>
        <a:off x="0" y="261999"/>
        <a:ext cx="2359152" cy="297854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575104" y="0"/>
          <a:ext cx="3942006" cy="13182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latin typeface="Candara" panose="020E0502030303020204" pitchFamily="34" charset="0"/>
            </a:rPr>
            <a:t>Поттикнување на развој на туризмот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latin typeface="Candara" panose="020E0502030303020204" pitchFamily="34" charset="0"/>
            </a:rPr>
            <a:t>100.000</a:t>
          </a:r>
          <a:endParaRPr lang="en-US" sz="1600" b="1" kern="1200" dirty="0">
            <a:latin typeface="Candara" panose="020E0502030303020204" pitchFamily="34" charset="0"/>
          </a:endParaRPr>
        </a:p>
      </dsp:txBody>
      <dsp:txXfrm>
        <a:off x="575104" y="0"/>
        <a:ext cx="3942006" cy="13182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AE4514-9064-482D-BED9-076D93697BB4}">
      <dsp:nvSpPr>
        <dsp:cNvPr id="0" name=""/>
        <dsp:cNvSpPr/>
      </dsp:nvSpPr>
      <dsp:spPr>
        <a:xfrm>
          <a:off x="1729588" y="2128487"/>
          <a:ext cx="2113940" cy="21139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Одржување на урбана опрема 50.000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1729588" y="2128487"/>
        <a:ext cx="2113940" cy="2113940"/>
      </dsp:txXfrm>
    </dsp:sp>
    <dsp:sp modelId="{566B9336-E194-4CE3-BB0C-BCCE1DBCC778}">
      <dsp:nvSpPr>
        <dsp:cNvPr id="0" name=""/>
        <dsp:cNvSpPr/>
      </dsp:nvSpPr>
      <dsp:spPr>
        <a:xfrm>
          <a:off x="0" y="2027832"/>
          <a:ext cx="1537411" cy="15374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Јавно осветлување 5.760.000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0" y="2027832"/>
        <a:ext cx="1537411" cy="1537411"/>
      </dsp:txXfrm>
    </dsp:sp>
    <dsp:sp modelId="{5C212111-F886-46DA-A285-DE86280B9DDA}">
      <dsp:nvSpPr>
        <dsp:cNvPr id="0" name=""/>
        <dsp:cNvSpPr/>
      </dsp:nvSpPr>
      <dsp:spPr>
        <a:xfrm rot="20700000">
          <a:off x="1360766" y="568171"/>
          <a:ext cx="1506349" cy="15063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Одведување и пречистување на отпадни води 5</a:t>
          </a:r>
          <a:r>
            <a:rPr lang="en-US" sz="1000" kern="1200" dirty="0" smtClean="0">
              <a:latin typeface="Candara" panose="020E0502030303020204" pitchFamily="34" charset="0"/>
            </a:rPr>
            <a:t>0</a:t>
          </a:r>
          <a:r>
            <a:rPr lang="mk-MK" sz="1000" kern="1200" dirty="0" smtClean="0">
              <a:latin typeface="Candara" panose="020E0502030303020204" pitchFamily="34" charset="0"/>
            </a:rPr>
            <a:t>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691152" y="898557"/>
        <a:ext cx="845576" cy="845576"/>
      </dsp:txXfrm>
    </dsp:sp>
    <dsp:sp modelId="{3A75AECD-93DE-4FA5-94CE-B2366CF4876D}">
      <dsp:nvSpPr>
        <dsp:cNvPr id="0" name=""/>
        <dsp:cNvSpPr/>
      </dsp:nvSpPr>
      <dsp:spPr>
        <a:xfrm>
          <a:off x="1563230" y="1811658"/>
          <a:ext cx="2705844" cy="2705844"/>
        </a:xfrm>
        <a:prstGeom prst="circularArrow">
          <a:avLst>
            <a:gd name="adj1" fmla="val 4687"/>
            <a:gd name="adj2" fmla="val 299029"/>
            <a:gd name="adj3" fmla="val 2507312"/>
            <a:gd name="adj4" fmla="val 158804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A6CFE-90FE-45C2-B601-9D7ADD395195}">
      <dsp:nvSpPr>
        <dsp:cNvPr id="0" name=""/>
        <dsp:cNvSpPr/>
      </dsp:nvSpPr>
      <dsp:spPr>
        <a:xfrm>
          <a:off x="227386" y="1290162"/>
          <a:ext cx="1965965" cy="19659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31626-B582-4370-8800-86E576103E91}">
      <dsp:nvSpPr>
        <dsp:cNvPr id="0" name=""/>
        <dsp:cNvSpPr/>
      </dsp:nvSpPr>
      <dsp:spPr>
        <a:xfrm>
          <a:off x="1012331" y="239729"/>
          <a:ext cx="2119706" cy="21197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587235" y="-2437267"/>
          <a:ext cx="490347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Одржување на јавни површини (улици, тротоари, плоштади...) со чистење и метење</a:t>
          </a:r>
          <a:endParaRPr lang="en-US" sz="1000" kern="1200" dirty="0">
            <a:latin typeface="Candara" panose="020E05020303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Набавка и поставување на садови за отпадоци и друга опрема</a:t>
          </a:r>
          <a:endParaRPr lang="en-US" sz="1000" kern="1200" dirty="0">
            <a:latin typeface="Candara" panose="020E0502030303020204" pitchFamily="34" charset="0"/>
          </a:endParaRPr>
        </a:p>
      </dsp:txBody>
      <dsp:txXfrm rot="5400000">
        <a:off x="5587235" y="-2437267"/>
        <a:ext cx="490347" cy="5489326"/>
      </dsp:txXfrm>
    </dsp:sp>
    <dsp:sp modelId="{60F122D3-070D-4AA6-B09C-6E4E902C325C}">
      <dsp:nvSpPr>
        <dsp:cNvPr id="0" name=""/>
        <dsp:cNvSpPr/>
      </dsp:nvSpPr>
      <dsp:spPr>
        <a:xfrm>
          <a:off x="0" y="928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Јавна чистота </a:t>
          </a:r>
          <a:r>
            <a:rPr lang="en-US" sz="1500" kern="1200" dirty="0" smtClean="0">
              <a:latin typeface="Candara" panose="020E0502030303020204" pitchFamily="34" charset="0"/>
            </a:rPr>
            <a:t>2</a:t>
          </a:r>
          <a:r>
            <a:rPr lang="mk-MK" sz="1500" kern="1200" dirty="0" smtClean="0">
              <a:latin typeface="Candara" panose="020E0502030303020204" pitchFamily="34" charset="0"/>
            </a:rPr>
            <a:t>.820</a:t>
          </a:r>
          <a:r>
            <a:rPr lang="en-US" sz="1500" kern="1200" dirty="0" smtClean="0">
              <a:latin typeface="Candara" panose="020E0502030303020204" pitchFamily="34" charset="0"/>
            </a:rPr>
            <a:t>.</a:t>
          </a:r>
          <a:r>
            <a:rPr lang="mk-MK" sz="1500" kern="1200" dirty="0" smtClean="0">
              <a:latin typeface="Candara" panose="020E0502030303020204" pitchFamily="34" charset="0"/>
            </a:rPr>
            <a:t>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0" y="928"/>
        <a:ext cx="3087745" cy="612933"/>
      </dsp:txXfrm>
    </dsp:sp>
    <dsp:sp modelId="{1487939A-C3DA-4F1E-B7C2-88CA52655FA0}">
      <dsp:nvSpPr>
        <dsp:cNvPr id="0" name=""/>
        <dsp:cNvSpPr/>
      </dsp:nvSpPr>
      <dsp:spPr>
        <a:xfrm rot="5400000">
          <a:off x="5539492" y="-1793687"/>
          <a:ext cx="585832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Зимско одржување</a:t>
          </a:r>
          <a:endParaRPr lang="en-US" sz="1000" kern="1200" dirty="0">
            <a:latin typeface="Candara" panose="020E05020303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Санирање на ударни дупки</a:t>
          </a:r>
          <a:endParaRPr lang="en-US" sz="1000" kern="1200" dirty="0">
            <a:latin typeface="Candara" panose="020E05020303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Чистење на наноси и свлечишта на локални патишта и улици</a:t>
          </a:r>
          <a:endParaRPr lang="en-US" sz="1000" kern="1200" dirty="0">
            <a:latin typeface="Candara" panose="020E0502030303020204" pitchFamily="34" charset="0"/>
          </a:endParaRPr>
        </a:p>
      </dsp:txBody>
      <dsp:txXfrm rot="5400000">
        <a:off x="5539492" y="-1793687"/>
        <a:ext cx="585832" cy="5489326"/>
      </dsp:txXfrm>
    </dsp:sp>
    <dsp:sp modelId="{7EEB52BB-DEFF-4261-A4C4-DCF62D230410}">
      <dsp:nvSpPr>
        <dsp:cNvPr id="0" name=""/>
        <dsp:cNvSpPr/>
      </dsp:nvSpPr>
      <dsp:spPr>
        <a:xfrm>
          <a:off x="0" y="644509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Одржување и заштита на локални патишта и улици 9</a:t>
          </a:r>
          <a:r>
            <a:rPr lang="en-US" sz="1500" kern="1200" dirty="0" smtClean="0">
              <a:latin typeface="Candara" panose="020E0502030303020204" pitchFamily="34" charset="0"/>
            </a:rPr>
            <a:t>00</a:t>
          </a:r>
          <a:r>
            <a:rPr lang="mk-MK" sz="1500" kern="1200" dirty="0" smtClean="0">
              <a:latin typeface="Candara" panose="020E0502030303020204" pitchFamily="34" charset="0"/>
            </a:rPr>
            <a:t>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0" y="644509"/>
        <a:ext cx="3087745" cy="612933"/>
      </dsp:txXfrm>
    </dsp:sp>
    <dsp:sp modelId="{070FC703-4782-4A82-955E-3F720B982DEF}">
      <dsp:nvSpPr>
        <dsp:cNvPr id="0" name=""/>
        <dsp:cNvSpPr/>
      </dsp:nvSpPr>
      <dsp:spPr>
        <a:xfrm rot="5400000">
          <a:off x="5587235" y="-1150106"/>
          <a:ext cx="490347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Одржување на јавно зеленило во град Берово</a:t>
          </a:r>
          <a:endParaRPr lang="en-US" sz="1000" kern="1200" dirty="0">
            <a:latin typeface="Candara" panose="020E05020303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Одржување на јавно зеленило вон градско подрачје</a:t>
          </a:r>
          <a:endParaRPr lang="en-US" sz="1000" kern="1200" dirty="0">
            <a:latin typeface="Candara" panose="020E0502030303020204" pitchFamily="34" charset="0"/>
          </a:endParaRPr>
        </a:p>
      </dsp:txBody>
      <dsp:txXfrm rot="5400000">
        <a:off x="5587235" y="-1150106"/>
        <a:ext cx="490347" cy="5489326"/>
      </dsp:txXfrm>
    </dsp:sp>
    <dsp:sp modelId="{805D8226-23F7-4EA1-86DD-725AD3BCE039}">
      <dsp:nvSpPr>
        <dsp:cNvPr id="0" name=""/>
        <dsp:cNvSpPr/>
      </dsp:nvSpPr>
      <dsp:spPr>
        <a:xfrm>
          <a:off x="0" y="1288089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Одржување на паркови и зеленило 9</a:t>
          </a:r>
          <a:r>
            <a:rPr lang="en-US" sz="1500" kern="1200" dirty="0" smtClean="0">
              <a:latin typeface="Candara" panose="020E0502030303020204" pitchFamily="34" charset="0"/>
            </a:rPr>
            <a:t>00</a:t>
          </a:r>
          <a:r>
            <a:rPr lang="mk-MK" sz="1500" kern="1200" dirty="0" smtClean="0">
              <a:latin typeface="Candara" panose="020E0502030303020204" pitchFamily="34" charset="0"/>
            </a:rPr>
            <a:t>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0" y="1288089"/>
        <a:ext cx="3087745" cy="61293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614400" y="-2464061"/>
          <a:ext cx="456742" cy="54990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Рушење на објекти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Заловување и третирање на кучиња скитници</a:t>
          </a:r>
          <a:endParaRPr lang="en-US" sz="1200" kern="1200" dirty="0">
            <a:latin typeface="Candara" panose="020E0502030303020204" pitchFamily="34" charset="0"/>
          </a:endParaRPr>
        </a:p>
      </dsp:txBody>
      <dsp:txXfrm rot="5400000">
        <a:off x="5614400" y="-2464061"/>
        <a:ext cx="456742" cy="5499079"/>
      </dsp:txXfrm>
    </dsp:sp>
    <dsp:sp modelId="{60F122D3-070D-4AA6-B09C-6E4E902C325C}">
      <dsp:nvSpPr>
        <dsp:cNvPr id="0" name=""/>
        <dsp:cNvSpPr/>
      </dsp:nvSpPr>
      <dsp:spPr>
        <a:xfrm>
          <a:off x="18311" y="16571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Други комунални услуги 5</a:t>
          </a:r>
          <a:r>
            <a:rPr lang="en-US" sz="1600" kern="1200" dirty="0" smtClean="0">
              <a:latin typeface="Candara" panose="020E0502030303020204" pitchFamily="34" charset="0"/>
            </a:rPr>
            <a:t>00</a:t>
          </a:r>
          <a:r>
            <a:rPr lang="mk-MK" sz="1600" kern="1200" dirty="0" smtClean="0">
              <a:latin typeface="Candara" panose="020E0502030303020204" pitchFamily="34" charset="0"/>
            </a:rPr>
            <a:t>.000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18311" y="16571"/>
        <a:ext cx="3093232" cy="570928"/>
      </dsp:txXfrm>
    </dsp:sp>
    <dsp:sp modelId="{1487939A-C3DA-4F1E-B7C2-88CA52655FA0}">
      <dsp:nvSpPr>
        <dsp:cNvPr id="0" name=""/>
        <dsp:cNvSpPr/>
      </dsp:nvSpPr>
      <dsp:spPr>
        <a:xfrm rot="5400000">
          <a:off x="5614400" y="-1864586"/>
          <a:ext cx="456742" cy="54990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Проширување на постојната улична мрежа</a:t>
          </a:r>
          <a:endParaRPr lang="en-US" sz="1200" kern="1200" dirty="0">
            <a:latin typeface="Candara" panose="020E0502030303020204" pitchFamily="34" charset="0"/>
          </a:endParaRPr>
        </a:p>
      </dsp:txBody>
      <dsp:txXfrm rot="5400000">
        <a:off x="5614400" y="-1864586"/>
        <a:ext cx="456742" cy="5499079"/>
      </dsp:txXfrm>
    </dsp:sp>
    <dsp:sp modelId="{7EEB52BB-DEFF-4261-A4C4-DCF62D230410}">
      <dsp:nvSpPr>
        <dsp:cNvPr id="0" name=""/>
        <dsp:cNvSpPr/>
      </dsp:nvSpPr>
      <dsp:spPr>
        <a:xfrm>
          <a:off x="0" y="599489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Изградба на јавно осветлување 2.3</a:t>
          </a:r>
          <a:r>
            <a:rPr lang="en-US" sz="1600" kern="1200" dirty="0" smtClean="0">
              <a:latin typeface="Candara" panose="020E0502030303020204" pitchFamily="34" charset="0"/>
            </a:rPr>
            <a:t>00</a:t>
          </a:r>
          <a:r>
            <a:rPr lang="mk-MK" sz="1600" kern="1200" dirty="0" smtClean="0">
              <a:latin typeface="Candara" panose="020E0502030303020204" pitchFamily="34" charset="0"/>
            </a:rPr>
            <a:t>.000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0" y="599489"/>
        <a:ext cx="3093232" cy="57092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FC703-4782-4A82-955E-3F720B982DEF}">
      <dsp:nvSpPr>
        <dsp:cNvPr id="0" name=""/>
        <dsp:cNvSpPr/>
      </dsp:nvSpPr>
      <dsp:spPr>
        <a:xfrm rot="5400000">
          <a:off x="5426415" y="-2237171"/>
          <a:ext cx="811987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Поставување на сообраќајни знаци </a:t>
          </a:r>
          <a:endParaRPr lang="en-US" sz="1100" kern="1200" dirty="0">
            <a:latin typeface="Candara" panose="020E0502030303020204" pitchFamily="34" charset="0"/>
          </a:endParaRPr>
        </a:p>
      </dsp:txBody>
      <dsp:txXfrm rot="5400000">
        <a:off x="5426415" y="-2237171"/>
        <a:ext cx="811987" cy="5489326"/>
      </dsp:txXfrm>
    </dsp:sp>
    <dsp:sp modelId="{805D8226-23F7-4EA1-86DD-725AD3BCE039}">
      <dsp:nvSpPr>
        <dsp:cNvPr id="0" name=""/>
        <dsp:cNvSpPr/>
      </dsp:nvSpPr>
      <dsp:spPr>
        <a:xfrm>
          <a:off x="0" y="0"/>
          <a:ext cx="3087745" cy="1014984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kern="1200" dirty="0" smtClean="0">
              <a:latin typeface="Candara" panose="020E0502030303020204" pitchFamily="34" charset="0"/>
            </a:rPr>
            <a:t>Изградба на сообраќајна сигнализација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kern="1200" dirty="0" smtClean="0">
              <a:latin typeface="Candara" panose="020E0502030303020204" pitchFamily="34" charset="0"/>
            </a:rPr>
            <a:t>180.000</a:t>
          </a:r>
          <a:endParaRPr lang="en-US" sz="1700" kern="1200" dirty="0">
            <a:latin typeface="Candara" panose="020E0502030303020204" pitchFamily="34" charset="0"/>
          </a:endParaRPr>
        </a:p>
      </dsp:txBody>
      <dsp:txXfrm>
        <a:off x="0" y="0"/>
        <a:ext cx="3087745" cy="101498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F122D3-070D-4AA6-B09C-6E4E902C325C}">
      <dsp:nvSpPr>
        <dsp:cNvPr id="0" name=""/>
        <dsp:cNvSpPr/>
      </dsp:nvSpPr>
      <dsp:spPr>
        <a:xfrm>
          <a:off x="4188" y="279"/>
          <a:ext cx="3087745" cy="50784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sz="1100" kern="1200" dirty="0" smtClean="0">
              <a:latin typeface="Candara" panose="020E0502030303020204" pitchFamily="34" charset="0"/>
            </a:rPr>
            <a:t>Изградба на системи за водоснабдување 6</a:t>
          </a:r>
          <a:r>
            <a:rPr lang="en-US" sz="1100" kern="1200" dirty="0" smtClean="0">
              <a:latin typeface="Candara" panose="020E0502030303020204" pitchFamily="34" charset="0"/>
            </a:rPr>
            <a:t>.</a:t>
          </a:r>
          <a:r>
            <a:rPr lang="mk-MK" sz="1100" kern="1200" dirty="0" smtClean="0">
              <a:latin typeface="Candara" panose="020E0502030303020204" pitchFamily="34" charset="0"/>
            </a:rPr>
            <a:t>3</a:t>
          </a:r>
          <a:r>
            <a:rPr lang="en-US" sz="1100" kern="1200" dirty="0" smtClean="0">
              <a:latin typeface="Candara" panose="020E0502030303020204" pitchFamily="34" charset="0"/>
            </a:rPr>
            <a:t>00</a:t>
          </a:r>
          <a:r>
            <a:rPr lang="mk-MK" sz="1100" kern="1200" dirty="0" smtClean="0">
              <a:latin typeface="Candara" panose="020E0502030303020204" pitchFamily="34" charset="0"/>
            </a:rPr>
            <a:t>.000</a:t>
          </a:r>
          <a:endParaRPr lang="en-US" sz="1100" kern="1200" dirty="0" smtClean="0">
            <a:latin typeface="Candara" panose="020E0502030303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188" y="279"/>
        <a:ext cx="3087745" cy="507846"/>
      </dsp:txXfrm>
    </dsp:sp>
    <dsp:sp modelId="{7EEB52BB-DEFF-4261-A4C4-DCF62D230410}">
      <dsp:nvSpPr>
        <dsp:cNvPr id="0" name=""/>
        <dsp:cNvSpPr/>
      </dsp:nvSpPr>
      <dsp:spPr>
        <a:xfrm>
          <a:off x="9344" y="520492"/>
          <a:ext cx="3087745" cy="50784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Изградба на системи за одведување и пречистување на отпадни води </a:t>
          </a:r>
          <a:r>
            <a:rPr lang="en-US" sz="1200" kern="1200" dirty="0" smtClean="0">
              <a:latin typeface="Candara" panose="020E0502030303020204" pitchFamily="34" charset="0"/>
            </a:rPr>
            <a:t>1</a:t>
          </a:r>
          <a:r>
            <a:rPr lang="mk-MK" sz="1200" kern="1200" dirty="0" smtClean="0">
              <a:latin typeface="Candara" panose="020E0502030303020204" pitchFamily="34" charset="0"/>
            </a:rPr>
            <a:t>0</a:t>
          </a:r>
          <a:r>
            <a:rPr lang="en-US" sz="1200" kern="1200" dirty="0" smtClean="0">
              <a:latin typeface="Candara" panose="020E0502030303020204" pitchFamily="34" charset="0"/>
            </a:rPr>
            <a:t>.</a:t>
          </a:r>
          <a:r>
            <a:rPr lang="mk-MK" sz="1200" kern="1200" dirty="0" smtClean="0">
              <a:latin typeface="Candara" panose="020E0502030303020204" pitchFamily="34" charset="0"/>
            </a:rPr>
            <a:t>704.000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9344" y="520492"/>
        <a:ext cx="3087745" cy="507846"/>
      </dsp:txXfrm>
    </dsp:sp>
    <dsp:sp modelId="{070FC703-4782-4A82-955E-3F720B982DEF}">
      <dsp:nvSpPr>
        <dsp:cNvPr id="0" name=""/>
        <dsp:cNvSpPr/>
      </dsp:nvSpPr>
      <dsp:spPr>
        <a:xfrm rot="5400000">
          <a:off x="5235135" y="-1079459"/>
          <a:ext cx="1191530" cy="548396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900" kern="1200" dirty="0" smtClean="0">
              <a:latin typeface="Candara" panose="020E0502030303020204" pitchFamily="34" charset="0"/>
            </a:rPr>
            <a:t>Трансфери кон Здруженија и манифестации</a:t>
          </a:r>
          <a:endParaRPr lang="en-US" sz="900" kern="1200" dirty="0">
            <a:latin typeface="Candara" panose="020E0502030303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900" kern="1200" dirty="0" smtClean="0">
              <a:latin typeface="Candara" panose="020E0502030303020204" pitchFamily="34" charset="0"/>
            </a:rPr>
            <a:t>Велигденска прослава</a:t>
          </a:r>
          <a:endParaRPr lang="en-US" sz="900" kern="1200" dirty="0">
            <a:latin typeface="Candara" panose="020E0502030303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900" kern="1200" dirty="0" smtClean="0">
              <a:latin typeface="Candara" panose="020E0502030303020204" pitchFamily="34" charset="0"/>
            </a:rPr>
            <a:t>Етно плоштад фестивал</a:t>
          </a:r>
          <a:endParaRPr lang="en-US" sz="900" kern="1200" dirty="0">
            <a:latin typeface="Candara" panose="020E0502030303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900" kern="1200" dirty="0" smtClean="0">
              <a:latin typeface="Candara" panose="020E0502030303020204" pitchFamily="34" charset="0"/>
            </a:rPr>
            <a:t>Заштита на споменици и спомен обележја</a:t>
          </a:r>
          <a:endParaRPr lang="en-US" sz="900" kern="1200" dirty="0">
            <a:latin typeface="Candara" panose="020E0502030303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900" kern="1200" dirty="0" smtClean="0">
              <a:latin typeface="Candara" panose="020E0502030303020204" pitchFamily="34" charset="0"/>
            </a:rPr>
            <a:t>Културни манифестации</a:t>
          </a:r>
          <a:endParaRPr lang="en-US" sz="900" kern="1200" dirty="0">
            <a:latin typeface="Candara" panose="020E0502030303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900" kern="1200" dirty="0" smtClean="0">
              <a:latin typeface="Candara" panose="020E0502030303020204" pitchFamily="34" charset="0"/>
            </a:rPr>
            <a:t>Театарски претстави</a:t>
          </a:r>
          <a:endParaRPr lang="en-US" sz="900" kern="1200" dirty="0">
            <a:latin typeface="Candara" panose="020E0502030303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>
            <a:latin typeface="Candara" panose="020E0502030303020204" pitchFamily="34" charset="0"/>
          </a:endParaRPr>
        </a:p>
      </dsp:txBody>
      <dsp:txXfrm rot="5400000">
        <a:off x="5235135" y="-1079459"/>
        <a:ext cx="1191530" cy="5483965"/>
      </dsp:txXfrm>
    </dsp:sp>
    <dsp:sp modelId="{805D8226-23F7-4EA1-86DD-725AD3BCE039}">
      <dsp:nvSpPr>
        <dsp:cNvPr id="0" name=""/>
        <dsp:cNvSpPr/>
      </dsp:nvSpPr>
      <dsp:spPr>
        <a:xfrm>
          <a:off x="4188" y="1408599"/>
          <a:ext cx="3084730" cy="50784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Културни манифестации и творештво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3.0</a:t>
          </a:r>
          <a:r>
            <a:rPr lang="en-US" sz="1200" kern="1200" dirty="0" smtClean="0">
              <a:latin typeface="Candara" panose="020E0502030303020204" pitchFamily="34" charset="0"/>
            </a:rPr>
            <a:t>00</a:t>
          </a:r>
          <a:r>
            <a:rPr lang="mk-MK" sz="1200" kern="1200" dirty="0" smtClean="0">
              <a:latin typeface="Candara" panose="020E0502030303020204" pitchFamily="34" charset="0"/>
            </a:rPr>
            <a:t>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4188" y="1408599"/>
        <a:ext cx="3084730" cy="50784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638556" y="-2502347"/>
          <a:ext cx="387705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Трансфери кон спортски клубови</a:t>
          </a:r>
          <a:endParaRPr lang="en-US" sz="1000" kern="1200" dirty="0">
            <a:latin typeface="Candara" panose="020E05020303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Спортско-рекреативни активности</a:t>
          </a:r>
          <a:endParaRPr lang="en-US" sz="1000" kern="1200" dirty="0">
            <a:latin typeface="Candara" panose="020E0502030303020204" pitchFamily="34" charset="0"/>
          </a:endParaRPr>
        </a:p>
      </dsp:txBody>
      <dsp:txXfrm rot="5400000">
        <a:off x="5638556" y="-2502347"/>
        <a:ext cx="387705" cy="5489326"/>
      </dsp:txXfrm>
    </dsp:sp>
    <dsp:sp modelId="{60F122D3-070D-4AA6-B09C-6E4E902C325C}">
      <dsp:nvSpPr>
        <dsp:cNvPr id="0" name=""/>
        <dsp:cNvSpPr/>
      </dsp:nvSpPr>
      <dsp:spPr>
        <a:xfrm>
          <a:off x="9167" y="0"/>
          <a:ext cx="3087745" cy="48463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sz="1300" kern="1200" dirty="0" smtClean="0">
              <a:latin typeface="Candara" panose="020E0502030303020204" pitchFamily="34" charset="0"/>
            </a:rPr>
            <a:t>Спорт и рекреација</a:t>
          </a:r>
          <a:endParaRPr lang="en-US" sz="1300" kern="1200" dirty="0" smtClean="0">
            <a:latin typeface="Candara" panose="020E0502030303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300" kern="1200" dirty="0" smtClean="0">
              <a:latin typeface="Candara" panose="020E0502030303020204" pitchFamily="34" charset="0"/>
            </a:rPr>
            <a:t> </a:t>
          </a:r>
          <a:r>
            <a:rPr lang="en-US" sz="1300" kern="1200" dirty="0" smtClean="0">
              <a:latin typeface="Candara" panose="020E0502030303020204" pitchFamily="34" charset="0"/>
            </a:rPr>
            <a:t>1.</a:t>
          </a:r>
          <a:r>
            <a:rPr lang="mk-MK" sz="1300" kern="1200" dirty="0" smtClean="0">
              <a:latin typeface="Candara" panose="020E0502030303020204" pitchFamily="34" charset="0"/>
            </a:rPr>
            <a:t>600.000</a:t>
          </a:r>
          <a:endParaRPr lang="en-US" sz="1300" kern="1200" dirty="0">
            <a:latin typeface="Candara" panose="020E0502030303020204" pitchFamily="34" charset="0"/>
          </a:endParaRPr>
        </a:p>
      </dsp:txBody>
      <dsp:txXfrm>
        <a:off x="9167" y="0"/>
        <a:ext cx="3087745" cy="48463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B52BB-DEFF-4261-A4C4-DCF62D230410}">
      <dsp:nvSpPr>
        <dsp:cNvPr id="0" name=""/>
        <dsp:cNvSpPr/>
      </dsp:nvSpPr>
      <dsp:spPr>
        <a:xfrm>
          <a:off x="164079" y="41566"/>
          <a:ext cx="3087745" cy="49510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Заштита на животната средина и природа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8</a:t>
          </a:r>
          <a:r>
            <a:rPr lang="en-US" sz="1200" kern="1200" dirty="0" smtClean="0">
              <a:latin typeface="Candara" panose="020E0502030303020204" pitchFamily="34" charset="0"/>
            </a:rPr>
            <a:t>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164079" y="41566"/>
        <a:ext cx="3087745" cy="495102"/>
      </dsp:txXfrm>
    </dsp:sp>
    <dsp:sp modelId="{805D8226-23F7-4EA1-86DD-725AD3BCE039}">
      <dsp:nvSpPr>
        <dsp:cNvPr id="0" name=""/>
        <dsp:cNvSpPr/>
      </dsp:nvSpPr>
      <dsp:spPr>
        <a:xfrm>
          <a:off x="4415534" y="12790"/>
          <a:ext cx="3087745" cy="49510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Унапредување на здравствената заштита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ndara" panose="020E0502030303020204" pitchFamily="34" charset="0"/>
            </a:rPr>
            <a:t>3</a:t>
          </a:r>
          <a:r>
            <a:rPr lang="mk-MK" sz="1200" kern="1200" dirty="0" smtClean="0">
              <a:latin typeface="Candara" panose="020E0502030303020204" pitchFamily="34" charset="0"/>
            </a:rPr>
            <a:t>00.000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4415534" y="12790"/>
        <a:ext cx="3087745" cy="4951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876884" y="1592600"/>
          <a:ext cx="1322711" cy="114419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Совет на Општина Берово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10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</a:t>
          </a: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403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876884" y="1592600"/>
        <a:ext cx="1322711" cy="1144198"/>
      </dsp:txXfrm>
    </dsp:sp>
    <dsp:sp modelId="{34D479DE-B65E-4604-A6A3-2CCD39165AFE}">
      <dsp:nvSpPr>
        <dsp:cNvPr id="0" name=""/>
        <dsp:cNvSpPr/>
      </dsp:nvSpPr>
      <dsp:spPr>
        <a:xfrm>
          <a:off x="1705155" y="1045179"/>
          <a:ext cx="499055" cy="4300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998725" y="551951"/>
          <a:ext cx="1083952" cy="9377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900" kern="1200" dirty="0" smtClean="0">
              <a:solidFill>
                <a:schemeClr val="tx2"/>
              </a:solidFill>
              <a:latin typeface="Candara" panose="020E0502030303020204" pitchFamily="34" charset="0"/>
            </a:rPr>
            <a:t>Плати и надоместоци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900" kern="1200" dirty="0" smtClean="0">
              <a:solidFill>
                <a:schemeClr val="tx2"/>
              </a:solidFill>
              <a:latin typeface="Candara" panose="020E0502030303020204" pitchFamily="34" charset="0"/>
            </a:rPr>
            <a:t>38.331.000</a:t>
          </a:r>
          <a:endParaRPr lang="en-US" sz="900" kern="1200" dirty="0">
            <a:solidFill>
              <a:schemeClr val="tx2"/>
            </a:solidFill>
            <a:latin typeface="Candara" panose="020E0502030303020204" pitchFamily="34" charset="0"/>
          </a:endParaRPr>
        </a:p>
      </dsp:txBody>
      <dsp:txXfrm>
        <a:off x="998725" y="551951"/>
        <a:ext cx="1083952" cy="937746"/>
      </dsp:txXfrm>
    </dsp:sp>
    <dsp:sp modelId="{3FF4B09F-CFC2-4608-801C-793562DD2A52}">
      <dsp:nvSpPr>
        <dsp:cNvPr id="0" name=""/>
        <dsp:cNvSpPr/>
      </dsp:nvSpPr>
      <dsp:spPr>
        <a:xfrm>
          <a:off x="2287591" y="1849053"/>
          <a:ext cx="499055" cy="4300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E4921-9E38-4F2E-83FA-52AD3D0A3159}">
      <dsp:nvSpPr>
        <dsp:cNvPr id="0" name=""/>
        <dsp:cNvSpPr/>
      </dsp:nvSpPr>
      <dsp:spPr>
        <a:xfrm>
          <a:off x="1992835" y="1107422"/>
          <a:ext cx="1083952" cy="9377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solidFill>
                <a:schemeClr val="tx2"/>
              </a:solidFill>
              <a:latin typeface="Candara" panose="020E0502030303020204" pitchFamily="34" charset="0"/>
            </a:rPr>
            <a:t>Стоки и услуги 26.775.000</a:t>
          </a:r>
          <a:endParaRPr lang="en-US" sz="1000" kern="1200" dirty="0">
            <a:solidFill>
              <a:schemeClr val="tx2"/>
            </a:solidFill>
            <a:latin typeface="Candara" panose="020E0502030303020204" pitchFamily="34" charset="0"/>
          </a:endParaRPr>
        </a:p>
      </dsp:txBody>
      <dsp:txXfrm>
        <a:off x="1992835" y="1107422"/>
        <a:ext cx="1083952" cy="937746"/>
      </dsp:txXfrm>
    </dsp:sp>
    <dsp:sp modelId="{FDD3B02E-7247-428D-844E-B352CA07513B}">
      <dsp:nvSpPr>
        <dsp:cNvPr id="0" name=""/>
        <dsp:cNvSpPr/>
      </dsp:nvSpPr>
      <dsp:spPr>
        <a:xfrm>
          <a:off x="1882994" y="2756477"/>
          <a:ext cx="499055" cy="4300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2392-5A6C-4EA6-857F-25BC7BDD69C3}">
      <dsp:nvSpPr>
        <dsp:cNvPr id="0" name=""/>
        <dsp:cNvSpPr/>
      </dsp:nvSpPr>
      <dsp:spPr>
        <a:xfrm>
          <a:off x="1992835" y="2262603"/>
          <a:ext cx="1083952" cy="9377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solidFill>
                <a:schemeClr val="tx2"/>
              </a:solidFill>
              <a:latin typeface="Candara" panose="020E0502030303020204" pitchFamily="34" charset="0"/>
            </a:rPr>
            <a:t>Субвенции и трансфери 8.410.000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992835" y="2262603"/>
        <a:ext cx="1083952" cy="937746"/>
      </dsp:txXfrm>
    </dsp:sp>
    <dsp:sp modelId="{23D8FB4D-49C4-480C-898B-6406F05EE53C}">
      <dsp:nvSpPr>
        <dsp:cNvPr id="0" name=""/>
        <dsp:cNvSpPr/>
      </dsp:nvSpPr>
      <dsp:spPr>
        <a:xfrm>
          <a:off x="879346" y="2850671"/>
          <a:ext cx="499055" cy="4300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17F9F-2DA7-414E-94D9-CD789368EA95}">
      <dsp:nvSpPr>
        <dsp:cNvPr id="0" name=""/>
        <dsp:cNvSpPr/>
      </dsp:nvSpPr>
      <dsp:spPr>
        <a:xfrm>
          <a:off x="1007115" y="2915523"/>
          <a:ext cx="1083952" cy="9377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solidFill>
                <a:schemeClr val="tx2"/>
              </a:solidFill>
              <a:latin typeface="Candara" panose="020E0502030303020204" pitchFamily="34" charset="0"/>
            </a:rPr>
            <a:t>Резерви и недефинирани расходи 700.000</a:t>
          </a:r>
          <a:endParaRPr lang="en-US" sz="1000" kern="1200" dirty="0">
            <a:solidFill>
              <a:schemeClr val="tx2"/>
            </a:solidFill>
            <a:latin typeface="Candara" panose="020E0502030303020204" pitchFamily="34" charset="0"/>
          </a:endParaRPr>
        </a:p>
      </dsp:txBody>
      <dsp:txXfrm>
        <a:off x="1007115" y="2915523"/>
        <a:ext cx="1083952" cy="937746"/>
      </dsp:txXfrm>
    </dsp:sp>
    <dsp:sp modelId="{051E2EC7-9A7F-4ADD-B98B-5184BA2C1AF3}">
      <dsp:nvSpPr>
        <dsp:cNvPr id="0" name=""/>
        <dsp:cNvSpPr/>
      </dsp:nvSpPr>
      <dsp:spPr>
        <a:xfrm>
          <a:off x="287371" y="2047119"/>
          <a:ext cx="499055" cy="4300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272AC-D1EB-4317-9365-1F9E7F394E30}">
      <dsp:nvSpPr>
        <dsp:cNvPr id="0" name=""/>
        <dsp:cNvSpPr/>
      </dsp:nvSpPr>
      <dsp:spPr>
        <a:xfrm>
          <a:off x="0" y="2263249"/>
          <a:ext cx="1083952" cy="9377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50" kern="1200" dirty="0" smtClean="0">
              <a:solidFill>
                <a:schemeClr val="tx2"/>
              </a:solidFill>
              <a:latin typeface="Candara" panose="020E0502030303020204" pitchFamily="34" charset="0"/>
            </a:rPr>
            <a:t>Каматни плаќања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50" kern="1200" dirty="0" smtClean="0">
              <a:solidFill>
                <a:schemeClr val="tx2"/>
              </a:solidFill>
              <a:latin typeface="Candara" panose="020E0502030303020204" pitchFamily="34" charset="0"/>
            </a:rPr>
            <a:t>200.000</a:t>
          </a:r>
          <a:endParaRPr lang="en-US" sz="1050" kern="1200" dirty="0">
            <a:solidFill>
              <a:schemeClr val="tx2"/>
            </a:solidFill>
            <a:latin typeface="Candara" panose="020E0502030303020204" pitchFamily="34" charset="0"/>
          </a:endParaRPr>
        </a:p>
      </dsp:txBody>
      <dsp:txXfrm>
        <a:off x="0" y="2263249"/>
        <a:ext cx="1083952" cy="937746"/>
      </dsp:txXfrm>
    </dsp:sp>
    <dsp:sp modelId="{469F8011-6454-48B9-A282-8321674D7FB5}">
      <dsp:nvSpPr>
        <dsp:cNvPr id="0" name=""/>
        <dsp:cNvSpPr/>
      </dsp:nvSpPr>
      <dsp:spPr>
        <a:xfrm>
          <a:off x="0" y="1127437"/>
          <a:ext cx="1083952" cy="9377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50" kern="1200" dirty="0" smtClean="0">
              <a:solidFill>
                <a:schemeClr val="tx2"/>
              </a:solidFill>
              <a:latin typeface="Candara" panose="020E0502030303020204" pitchFamily="34" charset="0"/>
            </a:rPr>
            <a:t>Отплата на главница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50" kern="1200" dirty="0" smtClean="0">
              <a:solidFill>
                <a:schemeClr val="tx2"/>
              </a:solidFill>
              <a:latin typeface="Candara" panose="020E0502030303020204" pitchFamily="34" charset="0"/>
            </a:rPr>
            <a:t>2.338.000</a:t>
          </a:r>
          <a:endParaRPr lang="en-US" sz="1050" kern="1200" dirty="0">
            <a:solidFill>
              <a:schemeClr val="tx2"/>
            </a:solidFill>
            <a:latin typeface="Candara" panose="020E0502030303020204" pitchFamily="34" charset="0"/>
          </a:endParaRPr>
        </a:p>
      </dsp:txBody>
      <dsp:txXfrm>
        <a:off x="0" y="1127437"/>
        <a:ext cx="1083952" cy="93774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B52BB-DEFF-4261-A4C4-DCF62D230410}">
      <dsp:nvSpPr>
        <dsp:cNvPr id="0" name=""/>
        <dsp:cNvSpPr/>
      </dsp:nvSpPr>
      <dsp:spPr>
        <a:xfrm>
          <a:off x="4436809" y="0"/>
          <a:ext cx="3087745" cy="49510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Паркови и зеленило – Капитални расходи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210.000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4436809" y="0"/>
        <a:ext cx="3087745" cy="495102"/>
      </dsp:txXfrm>
    </dsp:sp>
    <dsp:sp modelId="{805D8226-23F7-4EA1-86DD-725AD3BCE039}">
      <dsp:nvSpPr>
        <dsp:cNvPr id="0" name=""/>
        <dsp:cNvSpPr/>
      </dsp:nvSpPr>
      <dsp:spPr>
        <a:xfrm>
          <a:off x="184335" y="29416"/>
          <a:ext cx="3087745" cy="49510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Урбана опрема – Капитални расходи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200.000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184335" y="29416"/>
        <a:ext cx="3087745" cy="4951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1181940"/>
          <a:ext cx="2238198" cy="19359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20000">
              <a:schemeClr val="accent3">
                <a:alpha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Градоначалник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5.807.000</a:t>
          </a:r>
          <a:endParaRPr lang="en-US" sz="1700" b="1" kern="1200" dirty="0">
            <a:latin typeface="Candara" panose="020E0502030303020204" pitchFamily="34" charset="0"/>
          </a:endParaRPr>
        </a:p>
      </dsp:txBody>
      <dsp:txXfrm>
        <a:off x="0" y="1181940"/>
        <a:ext cx="2238198" cy="19359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361981-5F4A-4A31-A7EC-476E236933DE}">
      <dsp:nvSpPr>
        <dsp:cNvPr id="0" name=""/>
        <dsp:cNvSpPr/>
      </dsp:nvSpPr>
      <dsp:spPr>
        <a:xfrm>
          <a:off x="0" y="400407"/>
          <a:ext cx="2674452" cy="26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администрација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33.031.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000</a:t>
          </a: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Плати и надоместоци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27.331.000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Стоки и услуги 5.010.000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Субвенции и трансфери 690</a:t>
          </a:r>
          <a:r>
            <a:rPr lang="en-GB" sz="1200" kern="1200" dirty="0" smtClean="0">
              <a:latin typeface="Candara" panose="020E0502030303020204" pitchFamily="34" charset="0"/>
            </a:rPr>
            <a:t>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0" y="400407"/>
        <a:ext cx="2674452" cy="26744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0" y="384334"/>
          <a:ext cx="2626516" cy="2626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Противпожарна заштита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3.689.000</a:t>
          </a:r>
          <a:endParaRPr lang="en-GB" sz="1700" b="1" kern="1200" dirty="0" smtClean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Плати и надоместоци</a:t>
          </a:r>
          <a:endParaRPr lang="en-US" sz="1300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 Комунални услуги, поправки и тековно одржување</a:t>
          </a:r>
          <a:endParaRPr lang="en-US" sz="1300" kern="1200" dirty="0">
            <a:latin typeface="Candara" panose="020E0502030303020204" pitchFamily="34" charset="0"/>
          </a:endParaRPr>
        </a:p>
      </dsp:txBody>
      <dsp:txXfrm>
        <a:off x="0" y="384334"/>
        <a:ext cx="2626516" cy="26265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0" y="314044"/>
          <a:ext cx="3264408" cy="41214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Капитални трошоци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1.200.000</a:t>
          </a:r>
          <a:endParaRPr lang="en-US" sz="1700" b="1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Купување на опрема и машини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300.000</a:t>
          </a:r>
          <a:endParaRPr lang="en-US" sz="1300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Купување на мебел </a:t>
          </a:r>
          <a:r>
            <a:rPr lang="en-GB" sz="1300" kern="1200" dirty="0" smtClean="0">
              <a:latin typeface="Candara" panose="020E0502030303020204" pitchFamily="34" charset="0"/>
            </a:rPr>
            <a:t>3</a:t>
          </a:r>
          <a:r>
            <a:rPr lang="mk-MK" sz="1300" kern="1200" dirty="0" smtClean="0">
              <a:latin typeface="Candara" panose="020E0502030303020204" pitchFamily="34" charset="0"/>
            </a:rPr>
            <a:t>0</a:t>
          </a:r>
          <a:r>
            <a:rPr lang="en-GB" sz="1300" kern="1200" dirty="0" smtClean="0">
              <a:latin typeface="Candara" panose="020E0502030303020204" pitchFamily="34" charset="0"/>
            </a:rPr>
            <a:t>0</a:t>
          </a:r>
          <a:r>
            <a:rPr lang="mk-MK" sz="1300" kern="1200" dirty="0" smtClean="0">
              <a:latin typeface="Candara" panose="020E0502030303020204" pitchFamily="34" charset="0"/>
            </a:rPr>
            <a:t>.000</a:t>
          </a:r>
          <a:endParaRPr lang="en-US" sz="1300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Вложувања и нефинансиски средства 200.000</a:t>
          </a:r>
          <a:endParaRPr lang="en-US" sz="1300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Купување на возила 400.000</a:t>
          </a:r>
          <a:endParaRPr lang="en-US" sz="1300" kern="1200" dirty="0">
            <a:latin typeface="Candara" panose="020E0502030303020204" pitchFamily="34" charset="0"/>
          </a:endParaRPr>
        </a:p>
      </dsp:txBody>
      <dsp:txXfrm>
        <a:off x="0" y="314044"/>
        <a:ext cx="3264408" cy="412147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0"/>
          <a:ext cx="2674452" cy="23133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Урбанистички планирање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1.000.000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0" y="0"/>
        <a:ext cx="2674452" cy="231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1251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081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433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696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778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551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497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36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108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5556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763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213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015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0560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1909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6089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04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685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0771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279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474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860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265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981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571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2" name="Google Shape;442;p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448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046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680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105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 with fram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7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696525" y="640862"/>
            <a:ext cx="7729200" cy="2258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>
                <a:latin typeface="Candara" panose="020E0502030303020204" pitchFamily="34" charset="0"/>
              </a:rPr>
              <a:t>Општина Берово</a:t>
            </a:r>
            <a:br>
              <a:rPr lang="mk-MK" sz="2400" dirty="0" smtClean="0">
                <a:latin typeface="Candara" panose="020E0502030303020204" pitchFamily="34" charset="0"/>
              </a:rPr>
            </a:br>
            <a:r>
              <a:rPr lang="mk-MK" dirty="0" smtClean="0">
                <a:latin typeface="Candara" panose="020E0502030303020204" pitchFamily="34" charset="0"/>
              </a:rPr>
              <a:t/>
            </a:r>
            <a:br>
              <a:rPr lang="mk-MK" dirty="0" smtClean="0">
                <a:latin typeface="Candara" panose="020E0502030303020204" pitchFamily="34" charset="0"/>
              </a:rPr>
            </a:br>
            <a:r>
              <a:rPr lang="mk-MK" sz="4800" dirty="0" smtClean="0">
                <a:latin typeface="Candara" panose="020E0502030303020204" pitchFamily="34" charset="0"/>
              </a:rPr>
              <a:t>Граѓански Буџет </a:t>
            </a:r>
            <a:r>
              <a:rPr lang="mk-MK" dirty="0" smtClean="0">
                <a:latin typeface="Candara" panose="020E0502030303020204" pitchFamily="34" charset="0"/>
              </a:rPr>
              <a:t/>
            </a:r>
            <a:br>
              <a:rPr lang="mk-MK" dirty="0" smtClean="0">
                <a:latin typeface="Candara" panose="020E0502030303020204" pitchFamily="34" charset="0"/>
              </a:rPr>
            </a:br>
            <a:r>
              <a:rPr lang="mk-MK" sz="9600" dirty="0" smtClean="0">
                <a:latin typeface="Candara" panose="020E0502030303020204" pitchFamily="34" charset="0"/>
              </a:rPr>
              <a:t>20</a:t>
            </a:r>
            <a:r>
              <a:rPr lang="en-US" sz="9600" dirty="0" smtClean="0">
                <a:latin typeface="Candara" panose="020E0502030303020204" pitchFamily="34" charset="0"/>
              </a:rPr>
              <a:t>24</a:t>
            </a:r>
            <a:endParaRPr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390" y="1481455"/>
            <a:ext cx="849890" cy="97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768350" y="261938"/>
            <a:ext cx="8375650" cy="823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Буџет на Општина Берово за 202</a:t>
            </a:r>
            <a:r>
              <a:rPr lang="en-US" sz="2800" dirty="0" smtClean="0">
                <a:latin typeface="Candara" panose="020E0502030303020204" pitchFamily="34" charset="0"/>
              </a:rPr>
              <a:t>4</a:t>
            </a:r>
            <a:r>
              <a:rPr lang="mk-MK" sz="2800" dirty="0" smtClean="0">
                <a:latin typeface="Candara" panose="020E0502030303020204" pitchFamily="34" charset="0"/>
              </a:rPr>
              <a:t> година</a:t>
            </a:r>
            <a:endParaRPr sz="2800" dirty="0">
              <a:latin typeface="Candara" panose="020E0502030303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788969525"/>
              </p:ext>
            </p:extLst>
          </p:nvPr>
        </p:nvGraphicFramePr>
        <p:xfrm>
          <a:off x="173736" y="987552"/>
          <a:ext cx="8558784" cy="375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Приходи на Буџет на Општина Берово за 202</a:t>
            </a:r>
            <a:r>
              <a:rPr lang="en-US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4</a:t>
            </a: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година</a:t>
            </a:r>
            <a:endParaRPr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49741920"/>
              </p:ext>
            </p:extLst>
          </p:nvPr>
        </p:nvGraphicFramePr>
        <p:xfrm>
          <a:off x="489372" y="656989"/>
          <a:ext cx="223819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359493"/>
              </p:ext>
            </p:extLst>
          </p:nvPr>
        </p:nvGraphicFramePr>
        <p:xfrm>
          <a:off x="3362059" y="1052945"/>
          <a:ext cx="5628301" cy="9407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69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2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Данок од доход , од добивка  и од капитални добивки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mk-MK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r>
                        <a:rPr lang="mk-MK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Даноци на 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имот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365.773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Даноци на специфични 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услуги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358.000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>
                          <a:effectLst/>
                          <a:latin typeface="Candara" panose="020E0502030303020204" pitchFamily="34" charset="0"/>
                        </a:rPr>
                        <a:t>Такси на користење или дозволи за вршење на дејност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2.878.000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43.551.773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058193"/>
              </p:ext>
            </p:extLst>
          </p:nvPr>
        </p:nvGraphicFramePr>
        <p:xfrm>
          <a:off x="3239671" y="2122414"/>
          <a:ext cx="5632705" cy="90374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867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6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Глоби, судски и административни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такси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560.000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Такси 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надоместоци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1.200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Други владини услуги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Други неданочни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приходи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Вкупно: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490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7896082"/>
              </p:ext>
            </p:extLst>
          </p:nvPr>
        </p:nvGraphicFramePr>
        <p:xfrm>
          <a:off x="3374136" y="3106928"/>
          <a:ext cx="5616224" cy="6350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553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Продажба на капитални средства</a:t>
                      </a:r>
                      <a:endParaRPr lang="en-US" sz="1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Продажба на земјиште и немат</a:t>
                      </a:r>
                      <a:r>
                        <a:rPr lang="en-US" sz="1000" dirty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ријални вложувања</a:t>
                      </a:r>
                      <a:endParaRPr lang="en-US" sz="1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mk-MK" sz="10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870</a:t>
                      </a:r>
                      <a:r>
                        <a:rPr lang="mk-MK" sz="10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.000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1000" dirty="0" smtClean="0"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mk-MK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4115247"/>
              </p:ext>
            </p:extLst>
          </p:nvPr>
        </p:nvGraphicFramePr>
        <p:xfrm>
          <a:off x="3255264" y="3976381"/>
          <a:ext cx="5596128" cy="81154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663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9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Трансфери од други нивоа на власт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mk-MK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r>
                        <a:rPr lang="mk-MK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Донации од странство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Тековни донации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10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mk-MK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r>
                        <a:rPr lang="mk-MK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</a:t>
                      </a:r>
                      <a:endParaRPr lang="mk-MK" sz="1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1673352" y="1212560"/>
            <a:ext cx="1700784" cy="53372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2523744" y="2350008"/>
            <a:ext cx="740664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2642616" y="3127248"/>
            <a:ext cx="731520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753298" y="3955004"/>
            <a:ext cx="1511109" cy="457605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8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" name="Google Shape;821;p21"/>
          <p:cNvSpPr txBox="1">
            <a:spLocks/>
          </p:cNvSpPr>
          <p:nvPr/>
        </p:nvSpPr>
        <p:spPr>
          <a:xfrm>
            <a:off x="211015" y="535925"/>
            <a:ext cx="8721969" cy="441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ТРАНСФЕРИ</a:t>
            </a:r>
            <a:r>
              <a:rPr lang="ru-RU" sz="1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Износот на транферите кои ги прави централната власт кон Општина Берово а кои влегуваат во основниот буџет се однесуваат на: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-трансфери од Буџетите и Фондовите,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-Дотации на општината од приход од ДДВ од вкупно наплатениот данок на додадена вредност остварен во претходната фискална година, а врз основа на утврдена методологија за распределба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</a:t>
            </a:r>
            <a:r>
              <a:rPr lang="en-US" sz="1100" dirty="0" smtClean="0">
                <a:latin typeface="Candara" panose="020E0502030303020204" pitchFamily="34" charset="0"/>
              </a:rPr>
              <a:t>4,5</a:t>
            </a:r>
            <a:r>
              <a:rPr lang="ru-RU" sz="1100" dirty="0" smtClean="0">
                <a:latin typeface="Candara" panose="020E0502030303020204" pitchFamily="34" charset="0"/>
              </a:rPr>
              <a:t>% од персоналниот данок на доход на лични примања од плати од физички лица наплатен во општината во која се пријавени со постојано живеалиште и претстојувалиште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ОД САМОФИНАНСИРАЧКИ АКТИВНОСТИ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Се однесуваат на дел од неданочните приходи кои ги оствариле и генерилале образовните институции, градинките и останати институции под надлежност на општината (закупнини од објекти, средства за екскурзии, целодневна и претшколска грижа...)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БЛОК ДОТАЦИИ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Блок дотациите се средства трансферирани од МОН, МТСП и Министерство за култура наменети за функционирање на образовни институции, градинки и културни домови.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НАМЕНСКА ДОТАЦИЈА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 Претставува трансфер на средства кој се однесува на плати за вработените во ТППЕ-Берово</a:t>
            </a:r>
          </a:p>
          <a:p>
            <a:endParaRPr lang="ru-RU" sz="11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ДОНАЦИИ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 Финансиски средства кои претставуваат приход на буџетот на општината. Донациите во ствари се евидентираат во имотот на општината. Намената и начинот за користење на донациите се регулираат со договор помеѓу донаторот и градоначалникот за што претходно согласност дава Советот на општината.</a:t>
            </a:r>
          </a:p>
          <a:p>
            <a:endParaRPr lang="ru-RU" sz="1400" dirty="0" smtClean="0">
              <a:latin typeface="Candara" panose="020E0502030303020204" pitchFamily="34" charset="0"/>
            </a:endParaRPr>
          </a:p>
          <a:p>
            <a:endParaRPr lang="ru-RU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489372" y="177733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mk-MK" sz="2400" dirty="0" smtClean="0">
                <a:latin typeface="Candara" panose="020E0502030303020204" pitchFamily="34" charset="0"/>
              </a:rPr>
              <a:t>Блок и наменски дотации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xmlns="" val="41061240"/>
              </p:ext>
            </p:extLst>
          </p:nvPr>
        </p:nvGraphicFramePr>
        <p:xfrm>
          <a:off x="173735" y="894116"/>
          <a:ext cx="8764692" cy="405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2024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74998509"/>
              </p:ext>
            </p:extLst>
          </p:nvPr>
        </p:nvGraphicFramePr>
        <p:xfrm>
          <a:off x="489372" y="648676"/>
          <a:ext cx="307678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319330440"/>
              </p:ext>
            </p:extLst>
          </p:nvPr>
        </p:nvGraphicFramePr>
        <p:xfrm>
          <a:off x="3880551" y="639209"/>
          <a:ext cx="223819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67640647"/>
              </p:ext>
            </p:extLst>
          </p:nvPr>
        </p:nvGraphicFramePr>
        <p:xfrm>
          <a:off x="6091874" y="624292"/>
          <a:ext cx="223819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653231208"/>
              </p:ext>
            </p:extLst>
          </p:nvPr>
        </p:nvGraphicFramePr>
        <p:xfrm>
          <a:off x="6269211" y="813777"/>
          <a:ext cx="223819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xmlns="" val="745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2023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605337594"/>
              </p:ext>
            </p:extLst>
          </p:nvPr>
        </p:nvGraphicFramePr>
        <p:xfrm>
          <a:off x="489372" y="648677"/>
          <a:ext cx="2674452" cy="347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413789607"/>
              </p:ext>
            </p:extLst>
          </p:nvPr>
        </p:nvGraphicFramePr>
        <p:xfrm>
          <a:off x="5751577" y="285886"/>
          <a:ext cx="2626516" cy="366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333631248"/>
              </p:ext>
            </p:extLst>
          </p:nvPr>
        </p:nvGraphicFramePr>
        <p:xfrm>
          <a:off x="2788920" y="427229"/>
          <a:ext cx="3264408" cy="4716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24263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2024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72966192"/>
              </p:ext>
            </p:extLst>
          </p:nvPr>
        </p:nvGraphicFramePr>
        <p:xfrm>
          <a:off x="224196" y="1005293"/>
          <a:ext cx="2674452" cy="347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624856891"/>
              </p:ext>
            </p:extLst>
          </p:nvPr>
        </p:nvGraphicFramePr>
        <p:xfrm>
          <a:off x="5495544" y="642503"/>
          <a:ext cx="2939963" cy="328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275319540"/>
              </p:ext>
            </p:extLst>
          </p:nvPr>
        </p:nvGraphicFramePr>
        <p:xfrm>
          <a:off x="2962656" y="532354"/>
          <a:ext cx="2359152" cy="324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410232661"/>
              </p:ext>
            </p:extLst>
          </p:nvPr>
        </p:nvGraphicFramePr>
        <p:xfrm>
          <a:off x="4425695" y="3610356"/>
          <a:ext cx="4517111" cy="13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xmlns="" val="86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2024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84779988"/>
              </p:ext>
            </p:extLst>
          </p:nvPr>
        </p:nvGraphicFramePr>
        <p:xfrm>
          <a:off x="1682772" y="502173"/>
          <a:ext cx="3843529" cy="464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538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202</a:t>
            </a:r>
            <a:r>
              <a:rPr lang="mk-MK" sz="2400" dirty="0" smtClean="0">
                <a:latin typeface="Candara" panose="020E0502030303020204" pitchFamily="34" charset="0"/>
              </a:rPr>
              <a:t>4</a:t>
            </a:r>
            <a:r>
              <a:rPr lang="ru-RU" sz="2400" dirty="0" smtClean="0">
                <a:latin typeface="Candara" panose="020E0502030303020204" pitchFamily="34" charset="0"/>
              </a:rPr>
              <a:t> 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81496359"/>
              </p:ext>
            </p:extLst>
          </p:nvPr>
        </p:nvGraphicFramePr>
        <p:xfrm>
          <a:off x="228600" y="1188720"/>
          <a:ext cx="8577072" cy="19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91773345"/>
              </p:ext>
            </p:extLst>
          </p:nvPr>
        </p:nvGraphicFramePr>
        <p:xfrm>
          <a:off x="192024" y="3099816"/>
          <a:ext cx="8592312" cy="117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43462" y="4348864"/>
            <a:ext cx="5495053" cy="469130"/>
            <a:chOff x="3059118" y="59529"/>
            <a:chExt cx="5495053" cy="469130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5569216" y="-2450569"/>
              <a:ext cx="469130" cy="548932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3087746" y="82430"/>
              <a:ext cx="5466425" cy="423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k-MK" sz="1300" kern="1200" dirty="0" smtClean="0">
                  <a:latin typeface="Candara" panose="020E0502030303020204" pitchFamily="34" charset="0"/>
                </a:rPr>
                <a:t>Изградба и доизградба на улици</a:t>
              </a:r>
              <a:endParaRPr lang="en-US" sz="1300" kern="1200" dirty="0">
                <a:latin typeface="Candara" panose="020E0502030303020204" pitchFamily="34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k-MK" sz="1300" kern="1200" dirty="0" smtClean="0">
                  <a:latin typeface="Candara" panose="020E0502030303020204" pitchFamily="34" charset="0"/>
                </a:rPr>
                <a:t>Реконструкција и рехабилитација на улици</a:t>
              </a:r>
              <a:endParaRPr lang="en-US" sz="13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4343" y="4290223"/>
            <a:ext cx="3087745" cy="586412"/>
            <a:chOff x="0" y="888"/>
            <a:chExt cx="3087745" cy="5864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888"/>
              <a:ext cx="3087745" cy="58641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626" y="29514"/>
              <a:ext cx="3030493" cy="529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k-MK" kern="1200" dirty="0" smtClean="0">
                  <a:latin typeface="Candara" panose="020E0502030303020204" pitchFamily="34" charset="0"/>
                </a:rPr>
                <a:t>Изградба и реконструкција на локални патишта и улици 23.914.703</a:t>
              </a:r>
              <a:endParaRPr lang="en-US" kern="1200" dirty="0" smtClean="0">
                <a:latin typeface="Candara" panose="020E0502030303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656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202</a:t>
            </a:r>
            <a:r>
              <a:rPr lang="en-US" sz="2400" dirty="0" smtClean="0">
                <a:latin typeface="Candara" panose="020E0502030303020204" pitchFamily="34" charset="0"/>
              </a:rPr>
              <a:t>3</a:t>
            </a:r>
            <a:r>
              <a:rPr lang="ru-RU" sz="2400" dirty="0" smtClean="0">
                <a:latin typeface="Candara" panose="020E0502030303020204" pitchFamily="34" charset="0"/>
              </a:rPr>
              <a:t> 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83708218"/>
              </p:ext>
            </p:extLst>
          </p:nvPr>
        </p:nvGraphicFramePr>
        <p:xfrm>
          <a:off x="220287" y="1022465"/>
          <a:ext cx="8577072" cy="10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858423462"/>
              </p:ext>
            </p:extLst>
          </p:nvPr>
        </p:nvGraphicFramePr>
        <p:xfrm>
          <a:off x="237744" y="2203704"/>
          <a:ext cx="8577072" cy="225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7290960"/>
              </p:ext>
            </p:extLst>
          </p:nvPr>
        </p:nvGraphicFramePr>
        <p:xfrm>
          <a:off x="219456" y="4453128"/>
          <a:ext cx="8577072" cy="48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493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"/>
          <p:cNvSpPr txBox="1">
            <a:spLocks noGrp="1"/>
          </p:cNvSpPr>
          <p:nvPr>
            <p:ph type="body" idx="1"/>
          </p:nvPr>
        </p:nvSpPr>
        <p:spPr>
          <a:xfrm>
            <a:off x="207264" y="656492"/>
            <a:ext cx="8694459" cy="3743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b="1" dirty="0" smtClean="0">
                <a:latin typeface="Candara" panose="020E0502030303020204" pitchFamily="34" charset="0"/>
              </a:rPr>
              <a:t>“Граѓанскиот Буџет“ </a:t>
            </a:r>
            <a:r>
              <a:rPr lang="mk-MK" sz="1600" dirty="0" smtClean="0">
                <a:latin typeface="Candara" panose="020E0502030303020204" pitchFamily="34" charset="0"/>
              </a:rPr>
              <a:t>претставува основна алатка за унапредување на транспарентноста и отчетноста на Општина Берово. Преку него ќе бидат објаснети приходите и расходите на општината за 20</a:t>
            </a:r>
            <a:r>
              <a:rPr lang="en-US" sz="1600" dirty="0" smtClean="0">
                <a:latin typeface="Candara" panose="020E0502030303020204" pitchFamily="34" charset="0"/>
              </a:rPr>
              <a:t>24</a:t>
            </a:r>
            <a:r>
              <a:rPr lang="mk-MK" sz="1600" dirty="0" smtClean="0">
                <a:latin typeface="Candara" panose="020E0502030303020204" pitchFamily="34" charset="0"/>
              </a:rPr>
              <a:t> година, процесот на донесување на Буџетот и проектните активности кои треба да се реализираат во текот на 20</a:t>
            </a:r>
            <a:r>
              <a:rPr lang="en-US" sz="1600" dirty="0" smtClean="0">
                <a:latin typeface="Candara" panose="020E0502030303020204" pitchFamily="34" charset="0"/>
              </a:rPr>
              <a:t>24</a:t>
            </a:r>
            <a:r>
              <a:rPr lang="mk-MK" sz="1600" dirty="0" smtClean="0">
                <a:latin typeface="Candara" panose="020E0502030303020204" pitchFamily="34" charset="0"/>
              </a:rPr>
              <a:t> година.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Целта на подготовката на Граѓанскиот буџет на Општина Берово е да обезбеди поголема информираност на граѓаните за буџетот на општината на полесен и достапен начин.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mk-MK" sz="1600" dirty="0" smtClean="0">
              <a:latin typeface="Candara" panose="020E0502030303020204" pitchFamily="34" charset="0"/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b="1" dirty="0" smtClean="0">
                <a:latin typeface="Candara" panose="020E0502030303020204" pitchFamily="34" charset="0"/>
              </a:rPr>
              <a:t>ОБВРСКИ НА ГРАЃАНИНОТ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Буџетот кој го имате пред Вас е план за јавните пари за 20</a:t>
            </a:r>
            <a:r>
              <a:rPr lang="en-US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24</a:t>
            </a: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година. За истиот да може да се реализира, граѓаните треба со одговорност да ги исполнат нивните обврски кон општината, редовно да ги плаќаат даноците и таксите соодветно на услугите.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latin typeface="Candara" panose="020E0502030303020204" pitchFamily="34" charset="0"/>
              </a:rPr>
              <a:t>Само на овој начин општината ќе успее да ги собере планираните средства навреме и ќе биде во состојба да реализира поголем дел од планираниот буџет.</a:t>
            </a:r>
            <a:endParaRPr lang="mk-MK" sz="1600" dirty="0" smtClean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8" name="Google Shape;7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5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202</a:t>
            </a:r>
            <a:r>
              <a:rPr lang="mk-MK" sz="2400" dirty="0" smtClean="0">
                <a:latin typeface="Candara" panose="020E0502030303020204" pitchFamily="34" charset="0"/>
              </a:rPr>
              <a:t>4</a:t>
            </a:r>
            <a:r>
              <a:rPr lang="ru-RU" sz="2400" dirty="0" smtClean="0">
                <a:latin typeface="Candara" panose="020E0502030303020204" pitchFamily="34" charset="0"/>
              </a:rPr>
              <a:t> 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62989899"/>
              </p:ext>
            </p:extLst>
          </p:nvPr>
        </p:nvGraphicFramePr>
        <p:xfrm>
          <a:off x="228600" y="1188720"/>
          <a:ext cx="8577072" cy="10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8003" y="1936864"/>
            <a:ext cx="3087745" cy="532470"/>
            <a:chOff x="0" y="519869"/>
            <a:chExt cx="3087745" cy="4951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519869"/>
              <a:ext cx="3087745" cy="4951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169" y="544038"/>
              <a:ext cx="3039407" cy="446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sz="1200" kern="1200" dirty="0" smtClean="0">
                  <a:latin typeface="Candara" panose="020E0502030303020204" pitchFamily="34" charset="0"/>
                </a:rPr>
                <a:t>Јавна чистота – капитални расходи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andara" panose="020E0502030303020204" pitchFamily="34" charset="0"/>
                </a:rPr>
                <a:t>250</a:t>
              </a:r>
              <a:r>
                <a:rPr lang="mk-MK" sz="1200" kern="1200" dirty="0" smtClean="0">
                  <a:latin typeface="Candara" panose="020E0502030303020204" pitchFamily="34" charset="0"/>
                </a:rPr>
                <a:t>.000</a:t>
              </a:r>
              <a:endParaRPr lang="en-US" sz="1200" kern="1200" dirty="0">
                <a:latin typeface="Candara" panose="020E0502030303020204" pitchFamily="34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581120202"/>
              </p:ext>
            </p:extLst>
          </p:nvPr>
        </p:nvGraphicFramePr>
        <p:xfrm>
          <a:off x="210727" y="2718717"/>
          <a:ext cx="8577072" cy="10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70132" y="3728674"/>
            <a:ext cx="3087745" cy="411064"/>
            <a:chOff x="0" y="519869"/>
            <a:chExt cx="3087745" cy="4951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519869"/>
              <a:ext cx="3087745" cy="4951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4169" y="544038"/>
              <a:ext cx="3039407" cy="446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sz="1200" kern="1200" dirty="0" smtClean="0">
                  <a:latin typeface="Candara" panose="020E0502030303020204" pitchFamily="34" charset="0"/>
                </a:rPr>
                <a:t>Детски градинки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latin typeface="Candara" panose="020E0502030303020204" pitchFamily="34" charset="0"/>
                </a:rPr>
                <a:t>120.000</a:t>
              </a:r>
              <a:endParaRPr lang="en-US" sz="12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9691" y="4277205"/>
            <a:ext cx="3087745" cy="377922"/>
            <a:chOff x="-24169" y="531246"/>
            <a:chExt cx="3087745" cy="4951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-24169" y="531246"/>
              <a:ext cx="3087745" cy="4951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4169" y="544038"/>
              <a:ext cx="3039407" cy="446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sz="1200" kern="1200" dirty="0" smtClean="0">
                  <a:latin typeface="Candara" panose="020E0502030303020204" pitchFamily="34" charset="0"/>
                </a:rPr>
                <a:t>Домови за стари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sz="1200" kern="1200" dirty="0" smtClean="0">
                  <a:latin typeface="Candara" panose="020E0502030303020204" pitchFamily="34" charset="0"/>
                </a:rPr>
                <a:t>2.5</a:t>
              </a:r>
              <a:r>
                <a:rPr lang="en-US" sz="1200" kern="1200" dirty="0" smtClean="0">
                  <a:latin typeface="Candara" panose="020E0502030303020204" pitchFamily="34" charset="0"/>
                </a:rPr>
                <a:t>00</a:t>
              </a:r>
              <a:r>
                <a:rPr lang="mk-MK" sz="1200" kern="1200" dirty="0" smtClean="0">
                  <a:latin typeface="Candara" panose="020E0502030303020204" pitchFamily="34" charset="0"/>
                </a:rPr>
                <a:t>.000</a:t>
              </a:r>
              <a:endParaRPr lang="en-US" sz="12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05328" y="4098175"/>
            <a:ext cx="3087745" cy="518159"/>
            <a:chOff x="-24169" y="531246"/>
            <a:chExt cx="3087745" cy="4951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-24169" y="531246"/>
              <a:ext cx="3087745" cy="4951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4169" y="544038"/>
              <a:ext cx="3039407" cy="4467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sz="1200" kern="1200" dirty="0" smtClean="0">
                  <a:latin typeface="Candara" panose="020E0502030303020204" pitchFamily="34" charset="0"/>
                </a:rPr>
                <a:t>Родова еднаквост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sz="1200" kern="1200" dirty="0" smtClean="0">
                  <a:latin typeface="Candara" panose="020E0502030303020204" pitchFamily="34" charset="0"/>
                </a:rPr>
                <a:t>50.000</a:t>
              </a:r>
              <a:endParaRPr lang="en-US" sz="1200" kern="1200" dirty="0">
                <a:latin typeface="Candara" panose="020E0502030303020204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705079" y="1939635"/>
            <a:ext cx="3087745" cy="53247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mk-MK" dirty="0" smtClean="0"/>
              <a:t>Противпожарна заштита 240.000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7308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447809" y="0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 smtClean="0">
              <a:latin typeface="Candara" panose="020E05020303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 smtClean="0">
              <a:latin typeface="Candara" panose="020E05020303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mk-MK" sz="2400" dirty="0" smtClean="0">
                <a:latin typeface="Candara" panose="020E0502030303020204" pitchFamily="34" charset="0"/>
              </a:rPr>
              <a:t>РАЗВОЕН </a:t>
            </a:r>
            <a:r>
              <a:rPr lang="mk-MK" sz="2400" dirty="0" smtClean="0">
                <a:latin typeface="Candara" panose="020E0502030303020204" pitchFamily="34" charset="0"/>
              </a:rPr>
              <a:t>ДЕЛ НА БУЏЕТОТ – период 202</a:t>
            </a:r>
            <a:r>
              <a:rPr lang="en-US" sz="2400" dirty="0" smtClean="0">
                <a:latin typeface="Candara" panose="020E0502030303020204" pitchFamily="34" charset="0"/>
              </a:rPr>
              <a:t>2</a:t>
            </a:r>
            <a:r>
              <a:rPr lang="mk-MK" sz="2400" dirty="0" smtClean="0">
                <a:latin typeface="Candara" panose="020E0502030303020204" pitchFamily="34" charset="0"/>
              </a:rPr>
              <a:t>-2024</a:t>
            </a:r>
            <a:endParaRPr lang="ru-RU" sz="2400" dirty="0">
              <a:latin typeface="Candara" panose="020E0502030303020204" pitchFamily="34" charset="0"/>
            </a:endParaRPr>
          </a:p>
        </p:txBody>
      </p:sp>
      <p:sp>
        <p:nvSpPr>
          <p:cNvPr id="4" name="Google Shape;821;p21"/>
          <p:cNvSpPr txBox="1">
            <a:spLocks/>
          </p:cNvSpPr>
          <p:nvPr/>
        </p:nvSpPr>
        <p:spPr>
          <a:xfrm>
            <a:off x="0" y="673332"/>
            <a:ext cx="9254067" cy="44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r>
              <a:rPr lang="ru-RU" sz="1800" b="1" u="sng" dirty="0" smtClean="0">
                <a:latin typeface="Candara" panose="020E0502030303020204" pitchFamily="34" charset="0"/>
              </a:rPr>
              <a:t>Општините Штип и Берово заедно за подобрување на условите за живеење кај ромската заедница</a:t>
            </a:r>
            <a:endParaRPr lang="ru-RU" sz="1800" b="1" u="sng" dirty="0">
              <a:latin typeface="Candara" panose="020E0502030303020204" pitchFamily="34" charset="0"/>
            </a:endParaRPr>
          </a:p>
          <a:p>
            <a:r>
              <a:rPr lang="mk-MK" sz="1800" b="1" dirty="0" smtClean="0"/>
              <a:t>Главна цел на проектот: </a:t>
            </a:r>
            <a:r>
              <a:rPr lang="mk-MK" sz="1800" dirty="0" smtClean="0"/>
              <a:t>Да се унапреди домувањето, образованието и економските можности за Ромите и луѓето кои живеат во длабока сиромаштија преку подобрување на условите за домување и пристапот до социјални услуги базирани на заедницата во Република Северна Македонија, во согласност со Акциската програма за Инклузија - ИПА 2 за </a:t>
            </a:r>
            <a:r>
              <a:rPr lang="mk-MK" sz="1800" dirty="0" smtClean="0"/>
              <a:t>2019</a:t>
            </a:r>
            <a:endParaRPr lang="en-US" sz="1800" dirty="0" smtClean="0"/>
          </a:p>
          <a:p>
            <a:r>
              <a:rPr lang="mk-MK" sz="1800" b="1" dirty="0" smtClean="0"/>
              <a:t>Износ кој ќе се инвестира за подобрување на условите за домување на ромската заедница во општина Берово: </a:t>
            </a:r>
            <a:r>
              <a:rPr lang="mk-MK" sz="1800" dirty="0" smtClean="0"/>
              <a:t>173,000 ЕУР</a:t>
            </a:r>
            <a:endParaRPr lang="en-US" sz="1800" dirty="0" smtClean="0"/>
          </a:p>
          <a:p>
            <a:r>
              <a:rPr lang="mk-MK" sz="1800" b="1" dirty="0" smtClean="0"/>
              <a:t>Времетраење </a:t>
            </a:r>
            <a:r>
              <a:rPr lang="mk-MK" sz="1800" b="1" dirty="0" smtClean="0"/>
              <a:t>на проектот:</a:t>
            </a:r>
            <a:r>
              <a:rPr lang="mk-MK" sz="1800" dirty="0" smtClean="0"/>
              <a:t> 36 месеци, почнувајќи од 02 Јануари 2021 </a:t>
            </a:r>
            <a:r>
              <a:rPr lang="mk-MK" sz="1800" dirty="0" smtClean="0"/>
              <a:t>година</a:t>
            </a:r>
            <a:r>
              <a:rPr lang="en-US" sz="1800" dirty="0" smtClean="0"/>
              <a:t> </a:t>
            </a:r>
            <a:r>
              <a:rPr lang="mk-MK" sz="1800" dirty="0" smtClean="0"/>
              <a:t>до номври 2024 година.</a:t>
            </a:r>
            <a:endParaRPr lang="mk-MK" sz="1800" dirty="0" smtClean="0"/>
          </a:p>
          <a:p>
            <a:endParaRPr lang="mk-MK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mk-MK" sz="1800" dirty="0" smtClean="0"/>
          </a:p>
          <a:p>
            <a:endParaRPr lang="ru-RU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Развоен дел на БУЏЕТОТ- период </a:t>
            </a:r>
            <a:r>
              <a:rPr lang="mk-MK" dirty="0" smtClean="0"/>
              <a:t>202</a:t>
            </a:r>
            <a:r>
              <a:rPr lang="en-US" dirty="0" smtClean="0"/>
              <a:t>2</a:t>
            </a:r>
            <a:r>
              <a:rPr lang="mk-MK" dirty="0" smtClean="0"/>
              <a:t>-2024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675" y="1218008"/>
            <a:ext cx="8071816" cy="3220987"/>
          </a:xfrm>
        </p:spPr>
        <p:txBody>
          <a:bodyPr>
            <a:normAutofit fontScale="55000" lnSpcReduction="20000"/>
          </a:bodyPr>
          <a:lstStyle/>
          <a:p>
            <a:r>
              <a:rPr lang="mk-MK" b="1" i="1" dirty="0" smtClean="0"/>
              <a:t> </a:t>
            </a:r>
            <a:r>
              <a:rPr lang="mk-MK" b="1" i="1" dirty="0" smtClean="0"/>
              <a:t>Општините Штип и Берово заедно за подобрување на условите за живеење кај ромската заедница</a:t>
            </a:r>
          </a:p>
          <a:p>
            <a:endParaRPr lang="en-US" b="1" dirty="0" smtClean="0"/>
          </a:p>
          <a:p>
            <a:r>
              <a:rPr lang="mk-MK" b="1" dirty="0" smtClean="0"/>
              <a:t>Активности </a:t>
            </a:r>
            <a:r>
              <a:rPr lang="mk-MK" b="1" dirty="0" smtClean="0"/>
              <a:t>на проектот:  </a:t>
            </a:r>
            <a:endParaRPr lang="mk-MK" dirty="0" smtClean="0"/>
          </a:p>
          <a:p>
            <a:pPr lvl="0"/>
            <a:r>
              <a:rPr lang="mk-MK" dirty="0" smtClean="0"/>
              <a:t>Донесување на ДУП во износ од 15 хектари во ромската населба;</a:t>
            </a:r>
          </a:p>
          <a:p>
            <a:pPr lvl="0"/>
            <a:r>
              <a:rPr lang="mk-MK" dirty="0" smtClean="0"/>
              <a:t>Легализација на бесправно изградени куќи во сопственост на ромски семејства (25 кои имаат поднесено барање и 15 кои немаат поднесено барање за легализација);</a:t>
            </a:r>
          </a:p>
          <a:p>
            <a:pPr lvl="0"/>
            <a:r>
              <a:rPr lang="mk-MK" dirty="0" smtClean="0"/>
              <a:t>Рехабилитација и реконструкција на 1</a:t>
            </a:r>
            <a:r>
              <a:rPr lang="en-US" dirty="0" smtClean="0"/>
              <a:t>3</a:t>
            </a:r>
            <a:r>
              <a:rPr lang="mk-MK" dirty="0" smtClean="0"/>
              <a:t> куќи на ромски смејества кои живеат во несоодветни и штетни услови;</a:t>
            </a:r>
          </a:p>
          <a:p>
            <a:pPr lvl="0"/>
            <a:r>
              <a:rPr lang="mk-MK" dirty="0" smtClean="0"/>
              <a:t>Подобрување на инфраструктурата во ромската населба:</a:t>
            </a:r>
          </a:p>
          <a:p>
            <a:pPr lvl="0"/>
            <a:r>
              <a:rPr lang="mk-MK" dirty="0" smtClean="0"/>
              <a:t>Реконструкција на 150 м фекална канализација;</a:t>
            </a:r>
          </a:p>
          <a:p>
            <a:pPr lvl="0"/>
            <a:r>
              <a:rPr lang="mk-MK" dirty="0" smtClean="0"/>
              <a:t>Поплочување на мали улици со должина до 100 м;</a:t>
            </a:r>
          </a:p>
          <a:p>
            <a:pPr lvl="0"/>
            <a:r>
              <a:rPr lang="mk-MK" dirty="0" smtClean="0"/>
              <a:t>Приклучување на вода на 7 семејства кои не се приклучени;</a:t>
            </a:r>
          </a:p>
          <a:p>
            <a:pPr lvl="0"/>
            <a:r>
              <a:rPr lang="mk-MK" dirty="0" smtClean="0"/>
              <a:t>Приклучување на струја на 5 семејства кои немаат пристап до електрична енергија;</a:t>
            </a:r>
          </a:p>
          <a:p>
            <a:pPr lvl="0"/>
            <a:r>
              <a:rPr lang="mk-MK" dirty="0" smtClean="0"/>
              <a:t>Обезбедување на 7 контејнери и 120 индивидуални канти за отпад кои ќе бидат поделени во ромската населба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Развоен дел на БУЏЕТОТ- период </a:t>
            </a:r>
            <a:r>
              <a:rPr lang="mk-MK" dirty="0" smtClean="0"/>
              <a:t>202</a:t>
            </a:r>
            <a:r>
              <a:rPr lang="mk-MK" dirty="0" smtClean="0"/>
              <a:t>3-2024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675" y="1218008"/>
            <a:ext cx="8071816" cy="3220987"/>
          </a:xfrm>
        </p:spPr>
        <p:txBody>
          <a:bodyPr>
            <a:normAutofit/>
          </a:bodyPr>
          <a:lstStyle/>
          <a:p>
            <a:pPr algn="ctr"/>
            <a:r>
              <a:rPr lang="mk-MK" b="1" i="1" dirty="0" smtClean="0"/>
              <a:t>РОМАКТЕТ</a:t>
            </a:r>
          </a:p>
          <a:p>
            <a:r>
              <a:rPr lang="mk-MK" dirty="0" smtClean="0"/>
              <a:t>Проектот е во износ од 14.856 евра , и се состои од две фази на активнотсти.</a:t>
            </a:r>
          </a:p>
          <a:p>
            <a:r>
              <a:rPr lang="mk-MK" dirty="0" smtClean="0"/>
              <a:t>Првата фаза е комплетно уредување и реконструкција на две училници во ОСУ „Ацо Русковски“ –Берово, оваа фаза односно активност е целосна завршена.</a:t>
            </a:r>
          </a:p>
          <a:p>
            <a:r>
              <a:rPr lang="mk-MK" dirty="0" smtClean="0"/>
              <a:t>Втората фаза односно активност е пост ковид 19 мерки за превенција и опоравување во образованието за деца и возрасни.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mk-MK" sz="3600" dirty="0" smtClean="0">
                <a:latin typeface="Candara" panose="020E0502030303020204" pitchFamily="34" charset="0"/>
              </a:rPr>
              <a:t>БУЏЕТСКИ ФОРУМ</a:t>
            </a:r>
            <a:endParaRPr lang="ru-RU" sz="3600" dirty="0">
              <a:latin typeface="Candara" panose="020E0502030303020204" pitchFamily="34" charset="0"/>
            </a:endParaRPr>
          </a:p>
        </p:txBody>
      </p:sp>
      <p:sp>
        <p:nvSpPr>
          <p:cNvPr id="4" name="Google Shape;821;p21"/>
          <p:cNvSpPr txBox="1">
            <a:spLocks/>
          </p:cNvSpPr>
          <p:nvPr/>
        </p:nvSpPr>
        <p:spPr>
          <a:xfrm>
            <a:off x="337642" y="1048625"/>
            <a:ext cx="8375903" cy="392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 lang="mk-MK" sz="2000" b="1" u="sng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mk-MK" sz="2400" dirty="0" smtClean="0">
                <a:latin typeface="Candara" panose="020E0502030303020204" pitchFamily="34" charset="0"/>
              </a:rPr>
              <a:t>Во Општина Берово се организираше Форум во заедницата во 2 форумски сесии, на кои се дадоа повеќе предлози од граѓаните. </a:t>
            </a:r>
          </a:p>
          <a:p>
            <a:r>
              <a:rPr lang="mk-MK" sz="2400" dirty="0" smtClean="0">
                <a:latin typeface="Candara" panose="020E0502030303020204" pitchFamily="34" charset="0"/>
              </a:rPr>
              <a:t>Преку ФОРУМИ ВО ЗАЕДНИЦАТА ДО ПОДОБРИ УСЛОВИ ЗА СРЕДНОШКОЛЦИТЕ </a:t>
            </a:r>
          </a:p>
          <a:p>
            <a:r>
              <a:rPr lang="mk-MK" sz="2400" dirty="0" smtClean="0">
                <a:latin typeface="Candara" panose="020E0502030303020204" pitchFamily="34" charset="0"/>
              </a:rPr>
              <a:t>Најголем број гласови освои проектот за</a:t>
            </a:r>
            <a:r>
              <a:rPr lang="en-US" sz="2400" dirty="0" smtClean="0">
                <a:latin typeface="Candara" panose="020E0502030303020204" pitchFamily="34" charset="0"/>
              </a:rPr>
              <a:t>:</a:t>
            </a:r>
            <a:endParaRPr lang="mk-MK" sz="2400" dirty="0" smtClean="0">
              <a:latin typeface="Candara" panose="020E0502030303020204" pitchFamily="34" charset="0"/>
            </a:endParaRPr>
          </a:p>
          <a:p>
            <a:r>
              <a:rPr lang="mk-MK" sz="2400" dirty="0" smtClean="0">
                <a:solidFill>
                  <a:srgbClr val="92D050"/>
                </a:solidFill>
                <a:latin typeface="Candara" panose="020E0502030303020204" pitchFamily="34" charset="0"/>
              </a:rPr>
              <a:t>ПРОМЕНА НА СТОЛАРИЈАТА ВО ОСУ ,,АЦО РУСКОВСКИ</a:t>
            </a:r>
            <a:r>
              <a:rPr lang="en-US" sz="2400" dirty="0" smtClean="0">
                <a:solidFill>
                  <a:srgbClr val="92D050"/>
                </a:solidFill>
                <a:latin typeface="Candara" panose="020E0502030303020204" pitchFamily="34" charset="0"/>
              </a:rPr>
              <a:t>” - </a:t>
            </a:r>
            <a:r>
              <a:rPr lang="mk-MK" sz="2400" dirty="0" smtClean="0">
                <a:solidFill>
                  <a:srgbClr val="92D050"/>
                </a:solidFill>
                <a:latin typeface="Candara" panose="020E0502030303020204" pitchFamily="34" charset="0"/>
              </a:rPr>
              <a:t>БЕРОВО</a:t>
            </a:r>
            <a:endParaRPr lang="en-US" sz="2400" dirty="0">
              <a:solidFill>
                <a:srgbClr val="92D05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1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865" name="Google Shape;865;p25"/>
          <p:cNvSpPr txBox="1">
            <a:spLocks noGrp="1"/>
          </p:cNvSpPr>
          <p:nvPr>
            <p:ph type="title" idx="4294967295"/>
          </p:nvPr>
        </p:nvSpPr>
        <p:spPr>
          <a:xfrm>
            <a:off x="0" y="2652713"/>
            <a:ext cx="3371850" cy="165735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Општина Берово </a:t>
            </a:r>
            <a:b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</a:b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март 2024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994" y="0"/>
            <a:ext cx="2118966" cy="241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6"/>
          <p:cNvSpPr txBox="1">
            <a:spLocks noGrp="1"/>
          </p:cNvSpPr>
          <p:nvPr>
            <p:ph type="title"/>
          </p:nvPr>
        </p:nvSpPr>
        <p:spPr>
          <a:xfrm>
            <a:off x="739675" y="401249"/>
            <a:ext cx="7686000" cy="8167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 ВОВЕД</a:t>
            </a:r>
            <a:endParaRPr dirty="0">
              <a:solidFill>
                <a:schemeClr val="tx1">
                  <a:lumMod val="9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86" name="Google Shape;786;p16"/>
          <p:cNvSpPr txBox="1">
            <a:spLocks noGrp="1"/>
          </p:cNvSpPr>
          <p:nvPr>
            <p:ph type="body" idx="1"/>
          </p:nvPr>
        </p:nvSpPr>
        <p:spPr>
          <a:xfrm>
            <a:off x="207264" y="1121664"/>
            <a:ext cx="4263211" cy="2950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Буџет на општината е годишен </a:t>
            </a:r>
            <a:b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план на приходи, други приливи и одобрени средства и ги </a:t>
            </a: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вклучува</a:t>
            </a:r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>
                <a:latin typeface="Candara" panose="020E0502030303020204" pitchFamily="34" charset="0"/>
              </a:rPr>
              <a:t/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1.</a:t>
            </a:r>
            <a:r>
              <a:rPr lang="en-US" sz="1600" b="1" dirty="0" smtClean="0">
                <a:latin typeface="Candara" panose="020E0502030303020204" pitchFamily="34" charset="0"/>
              </a:rPr>
              <a:t>O</a:t>
            </a:r>
            <a:r>
              <a:rPr lang="ru-RU" sz="1600" b="1" dirty="0" smtClean="0">
                <a:latin typeface="Candara" panose="020E0502030303020204" pitchFamily="34" charset="0"/>
              </a:rPr>
              <a:t>сновниот </a:t>
            </a:r>
            <a:r>
              <a:rPr lang="ru-RU" sz="1600" b="1" dirty="0">
                <a:latin typeface="Candara" panose="020E0502030303020204" pitchFamily="34" charset="0"/>
              </a:rPr>
              <a:t>буџет,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2.</a:t>
            </a:r>
            <a:r>
              <a:rPr lang="mk-MK" sz="1600" b="1" dirty="0">
                <a:latin typeface="Candara" panose="020E0502030303020204" pitchFamily="34" charset="0"/>
              </a:rPr>
              <a:t>Б</a:t>
            </a:r>
            <a:r>
              <a:rPr lang="ru-RU" sz="1600" b="1" dirty="0" smtClean="0">
                <a:latin typeface="Candara" panose="020E0502030303020204" pitchFamily="34" charset="0"/>
              </a:rPr>
              <a:t>уџетот </a:t>
            </a:r>
            <a:r>
              <a:rPr lang="ru-RU" sz="1600" b="1" dirty="0">
                <a:latin typeface="Candara" panose="020E0502030303020204" pitchFamily="34" charset="0"/>
              </a:rPr>
              <a:t>на дотации,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3</a:t>
            </a:r>
            <a:r>
              <a:rPr lang="ru-RU" sz="1600" b="1" dirty="0">
                <a:latin typeface="Candara" panose="020E0502030303020204" pitchFamily="34" charset="0"/>
              </a:rPr>
              <a:t>. </a:t>
            </a:r>
            <a:r>
              <a:rPr lang="ru-RU" sz="1600" b="1" dirty="0" smtClean="0">
                <a:latin typeface="Candara" panose="020E0502030303020204" pitchFamily="34" charset="0"/>
              </a:rPr>
              <a:t>Буџетот </a:t>
            </a:r>
            <a:r>
              <a:rPr lang="ru-RU" sz="1600" b="1" dirty="0">
                <a:latin typeface="Candara" panose="020E0502030303020204" pitchFamily="34" charset="0"/>
              </a:rPr>
              <a:t>на самофинансирачки </a:t>
            </a:r>
            <a:r>
              <a:rPr lang="en-GB" sz="1600" b="1" dirty="0" smtClean="0">
                <a:latin typeface="Candara" panose="020E0502030303020204" pitchFamily="34" charset="0"/>
              </a:rPr>
              <a:t>               </a:t>
            </a:r>
            <a:r>
              <a:rPr lang="ru-RU" sz="1600" b="1" dirty="0" smtClean="0">
                <a:latin typeface="Candara" panose="020E0502030303020204" pitchFamily="34" charset="0"/>
              </a:rPr>
              <a:t>активности</a:t>
            </a:r>
            <a:r>
              <a:rPr lang="ru-RU" sz="1600" b="1" dirty="0">
                <a:latin typeface="Candara" panose="020E0502030303020204" pitchFamily="34" charset="0"/>
              </a:rPr>
              <a:t>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4.Буџетот </a:t>
            </a:r>
            <a:r>
              <a:rPr lang="ru-RU" sz="1600" b="1" dirty="0">
                <a:latin typeface="Candara" panose="020E0502030303020204" pitchFamily="34" charset="0"/>
              </a:rPr>
              <a:t>на донации и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5.Буџетот </a:t>
            </a:r>
            <a:r>
              <a:rPr lang="ru-RU" sz="1600" b="1" dirty="0">
                <a:latin typeface="Candara" panose="020E0502030303020204" pitchFamily="34" charset="0"/>
              </a:rPr>
              <a:t>на заеми </a:t>
            </a:r>
            <a:endParaRPr sz="16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5" name="Google Shape;785;p16"/>
          <p:cNvSpPr txBox="1">
            <a:spLocks noGrp="1"/>
          </p:cNvSpPr>
          <p:nvPr>
            <p:ph type="body" idx="2"/>
          </p:nvPr>
        </p:nvSpPr>
        <p:spPr>
          <a:xfrm>
            <a:off x="4694997" y="851877"/>
            <a:ext cx="3730800" cy="2766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1.Основниот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приходи, други приливи и одобрени средства со буџетот за финансирање на основните надлежности на </a:t>
            </a:r>
            <a:r>
              <a:rPr lang="ru-RU" sz="1100" b="1" dirty="0" smtClean="0">
                <a:latin typeface="Candara" panose="020E0502030303020204" pitchFamily="34" charset="0"/>
              </a:rPr>
              <a:t>општината.</a:t>
            </a:r>
          </a:p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2.Буџет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дотации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дотации и одобрени средства кои се користат за финансирање на надлежностите на општината, за финансирање на конкретни намени, надлежност, програми и инвестициони </a:t>
            </a:r>
            <a:r>
              <a:rPr lang="ru-RU" sz="1100" b="1" dirty="0" smtClean="0">
                <a:latin typeface="Candara" panose="020E0502030303020204" pitchFamily="34" charset="0"/>
              </a:rPr>
              <a:t>проекти</a:t>
            </a:r>
          </a:p>
          <a:p>
            <a:pPr mar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3.Буџет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самофинансирачки активности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</a:t>
            </a: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8" name="Google Shape;7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body" idx="4294967295"/>
          </p:nvPr>
        </p:nvSpPr>
        <p:spPr>
          <a:xfrm>
            <a:off x="4508500" y="3392488"/>
            <a:ext cx="4635500" cy="138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4.Буџет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донации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донации и одобрени средства кои се користат строго наменски и согласно со договорот склучен со </a:t>
            </a:r>
            <a:r>
              <a:rPr lang="ru-RU" sz="1100" b="1" dirty="0" smtClean="0">
                <a:latin typeface="Candara" panose="020E0502030303020204" pitchFamily="34" charset="0"/>
              </a:rPr>
              <a:t>донаторот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5.Буџет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заеми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приливи од заеми и одобрени средства кои се користат за финансирање на надлежност, програми и проекти</a:t>
            </a: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93" name="Google Shape;793;p17"/>
          <p:cNvSpPr txBox="1">
            <a:spLocks noGrp="1"/>
          </p:cNvSpPr>
          <p:nvPr>
            <p:ph type="title"/>
          </p:nvPr>
        </p:nvSpPr>
        <p:spPr>
          <a:xfrm>
            <a:off x="368660" y="683838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Буџетирање!</a:t>
            </a:r>
            <a:endParaRPr sz="9200" dirty="0"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94" name="Google Shape;794;p17"/>
          <p:cNvSpPr txBox="1">
            <a:spLocks noGrp="1"/>
          </p:cNvSpPr>
          <p:nvPr>
            <p:ph type="body" idx="1"/>
          </p:nvPr>
        </p:nvSpPr>
        <p:spPr>
          <a:xfrm>
            <a:off x="452727" y="1967225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>
                <a:latin typeface="Candara" panose="020E0502030303020204" pitchFamily="34" charset="0"/>
              </a:rPr>
              <a:t>Буџетот на општината се однесува за период од една фискална година и започнува на 1 јануари и трае до 31 декември</a:t>
            </a:r>
            <a:endParaRPr b="1" dirty="0">
              <a:latin typeface="Candara" panose="020E0502030303020204" pitchFamily="34" charset="0"/>
            </a:endParaRPr>
          </a:p>
        </p:txBody>
      </p:sp>
      <p:pic>
        <p:nvPicPr>
          <p:cNvPr id="795" name="Google Shape;795;p17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6447" r="8482"/>
          <a:stretch/>
        </p:blipFill>
        <p:spPr>
          <a:xfrm>
            <a:off x="5546725" y="544875"/>
            <a:ext cx="3039850" cy="40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224" y="535925"/>
            <a:ext cx="8631936" cy="1451371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ОБРАЗЛОЖЕНИЕ</a:t>
            </a:r>
            <a:r>
              <a:rPr lang="en-US" dirty="0" smtClean="0">
                <a:latin typeface="Candara" panose="020E0502030303020204" pitchFamily="34" charset="0"/>
              </a:rPr>
              <a:t/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       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Буџетот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општината се состои од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општ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посебен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и развоен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дел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02" name="Google Shape;80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512763" y="1390650"/>
            <a:ext cx="8631237" cy="1889125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Општиот 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дел содржи: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Консолидиран биланс на приходи и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Функиционална класификација на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Биланс на тековно оперативни приходи и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Биланс на капитални приходи и </a:t>
            </a:r>
            <a:r>
              <a:rPr lang="ru-RU" sz="1400" dirty="0" smtClean="0">
                <a:latin typeface="Candara" panose="020E0502030303020204" pitchFamily="34" charset="0"/>
              </a:rPr>
              <a:t>расходи</a:t>
            </a:r>
            <a:endParaRPr lang="en-US" sz="2000" dirty="0"/>
          </a:p>
          <a:p>
            <a:pPr marL="0" lvl="0" indent="0" algn="ctr">
              <a:buNone/>
            </a:pPr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endParaRPr lang="ru-RU" sz="14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endParaRPr lang="ru-RU" sz="1400" b="1" dirty="0">
              <a:latin typeface="Candara" panose="020E0502030303020204" pitchFamily="34" charset="0"/>
            </a:endParaRPr>
          </a:p>
          <a:p>
            <a:pPr marL="285750" indent="-285750" algn="ctr"/>
            <a:r>
              <a:rPr lang="ru-RU" sz="1400" dirty="0">
                <a:latin typeface="Candara" panose="020E0502030303020204" pitchFamily="34" charset="0"/>
              </a:rPr>
              <a:t>Буџетски – тековно – оперативни програми</a:t>
            </a:r>
          </a:p>
          <a:p>
            <a:pPr marL="285750" indent="-285750" algn="ctr"/>
            <a:r>
              <a:rPr lang="ru-RU" sz="1400" dirty="0">
                <a:latin typeface="Candara" panose="020E0502030303020204" pitchFamily="34" charset="0"/>
              </a:rPr>
              <a:t>Буџетски капитални </a:t>
            </a:r>
            <a:r>
              <a:rPr lang="ru-RU" sz="1400" dirty="0" smtClean="0">
                <a:latin typeface="Candara" panose="020E0502030303020204" pitchFamily="34" charset="0"/>
              </a:rPr>
              <a:t>програми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Развојниот дел содржи:</a:t>
            </a:r>
          </a:p>
          <a:p>
            <a:pPr marL="285750" indent="-285750" algn="ctr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Плановите </a:t>
            </a:r>
            <a:r>
              <a:rPr lang="ru-RU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на програми за развој прикажани по развојни проекти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10" name="Google Shape;801;p18"/>
          <p:cNvSpPr txBox="1">
            <a:spLocks/>
          </p:cNvSpPr>
          <p:nvPr/>
        </p:nvSpPr>
        <p:spPr>
          <a:xfrm>
            <a:off x="268224" y="3861602"/>
            <a:ext cx="8631936" cy="102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Транспарентност</a:t>
            </a:r>
            <a:r>
              <a:rPr lang="ru-RU" sz="1400" dirty="0">
                <a:latin typeface="Candara" panose="020E0502030303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Одговорност;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Законитост;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Економичност</a:t>
            </a:r>
            <a:r>
              <a:rPr lang="ru-RU" sz="1400" dirty="0">
                <a:latin typeface="Candara" panose="020E0502030303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Ефикасност 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Ефективност </a:t>
            </a:r>
          </a:p>
          <a:p>
            <a:pPr marL="0" indent="0" algn="ctr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699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Постапката за 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изготвување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донесување и извршување на буџетот на општината претставува буџетски процес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кој се заснова на следните начела: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74" y="133004"/>
            <a:ext cx="8631936" cy="1451371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mk-MK" dirty="0" smtClean="0">
                <a:latin typeface="Candara" panose="020E0502030303020204" pitchFamily="34" charset="0"/>
              </a:rPr>
              <a:t>ОБРАЗЛОЖЕНИЕ</a:t>
            </a:r>
            <a:r>
              <a:rPr lang="en-US" dirty="0" smtClean="0">
                <a:latin typeface="Candara" panose="020E0502030303020204" pitchFamily="34" charset="0"/>
              </a:rPr>
              <a:t/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      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Учесници во буџетскиот процес: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02" name="Google Shape;80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512763" y="1255713"/>
            <a:ext cx="8631237" cy="987425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285750" indent="-285750" algn="just"/>
            <a:r>
              <a:rPr lang="ru-RU" sz="1400" dirty="0">
                <a:latin typeface="Candara" panose="020E0502030303020204" pitchFamily="34" charset="0"/>
              </a:rPr>
              <a:t>Внатрешни (Градоначалникот, Советот на општината, раководителите на одделенија и на единките корисници);</a:t>
            </a:r>
          </a:p>
          <a:p>
            <a:pPr marL="285750" indent="-285750" algn="just"/>
            <a:r>
              <a:rPr lang="ru-RU" sz="1400" dirty="0" smtClean="0">
                <a:latin typeface="Candara" panose="020E0502030303020204" pitchFamily="34" charset="0"/>
              </a:rPr>
              <a:t>Надворешни </a:t>
            </a:r>
            <a:r>
              <a:rPr lang="ru-RU" sz="1400" dirty="0">
                <a:latin typeface="Candara" panose="020E0502030303020204" pitchFamily="34" charset="0"/>
              </a:rPr>
              <a:t>(граѓаните, НВО, бизнис заедницата)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10" name="Google Shape;801;p18"/>
          <p:cNvSpPr txBox="1">
            <a:spLocks/>
          </p:cNvSpPr>
          <p:nvPr/>
        </p:nvSpPr>
        <p:spPr>
          <a:xfrm>
            <a:off x="280416" y="2953966"/>
            <a:ext cx="8619744" cy="102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 фаза Одлучување за целите на општината за наредната година врз основа на стратегијата на општината и потребите на граѓаните</a:t>
            </a:r>
            <a:r>
              <a:rPr lang="ru-RU" sz="1400" dirty="0" smtClean="0">
                <a:latin typeface="Candara" panose="020E0502030303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II фаза Анализа и изготување на предлог-буџет;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III фаза Усвојување на буџетот 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IV фаза Извршување на буџетот</a:t>
            </a:r>
          </a:p>
          <a:p>
            <a:pPr marL="0" indent="0" algn="ctr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517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k-MK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                        Фази</a:t>
            </a:r>
            <a:r>
              <a:rPr lang="mk-M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буџетскиот процес</a:t>
            </a:r>
            <a:endParaRPr lang="mk-MK" sz="3600" b="1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1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9"/>
          <p:cNvSpPr/>
          <p:nvPr/>
        </p:nvSpPr>
        <p:spPr>
          <a:xfrm>
            <a:off x="7367602" y="2078294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E86B6"/>
                </a:solidFill>
                <a:latin typeface="Titillium Web"/>
              </a:rPr>
              <a:t>1</a:t>
            </a:r>
          </a:p>
        </p:txBody>
      </p:sp>
      <p:sp>
        <p:nvSpPr>
          <p:cNvPr id="7" name="Google Shape;784;p16"/>
          <p:cNvSpPr txBox="1">
            <a:spLocks/>
          </p:cNvSpPr>
          <p:nvPr/>
        </p:nvSpPr>
        <p:spPr>
          <a:xfrm>
            <a:off x="620679" y="73003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 Буџетски календар</a:t>
            </a:r>
            <a:endParaRPr lang="mk-MK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7914143"/>
              </p:ext>
            </p:extLst>
          </p:nvPr>
        </p:nvGraphicFramePr>
        <p:xfrm>
          <a:off x="164123" y="899403"/>
          <a:ext cx="7049478" cy="3988676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614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5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44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k-MK" sz="14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Декември </a:t>
                      </a:r>
                      <a:endParaRPr kumimoji="0" lang="en-US" sz="1400" kern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k-MK" sz="14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Јануари</a:t>
                      </a:r>
                    </a:p>
                    <a:p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Советот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на општината го донесува буџетскиот календар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Април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Министерството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финансии доставува до Владата на република Северна Македонија Фискална стратегија на РСМ за наредните 3 години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54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Април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Советот на општината ја разгледува фискалната стратегија на општината за следната година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Април – Мај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Градоначалникот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подготвува општински буџетски циркулар со образложение за потребните средства до општинските буџетски корисници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Јуни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Општинските буџетски корисници ги доставуваат  предлог – пресметките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наредната година со образложение за висината на износите по позиции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Јули - Август</a:t>
                      </a:r>
                      <a:endParaRPr lang="mk-MK" sz="1400" dirty="0"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Одделот за буџет врши</a:t>
                      </a:r>
                      <a:r>
                        <a:rPr lang="mk-MK" sz="1200" baseline="0" dirty="0" smtClean="0">
                          <a:latin typeface="Candara" panose="020E0502030303020204" pitchFamily="34" charset="0"/>
                        </a:rPr>
                        <a:t> преговарање и анализирање на доставените предлог – пресметки и ги одредува приоритетите и одредбите за новиот предлог буџет</a:t>
                      </a:r>
                      <a:endParaRPr lang="mk-MK" sz="12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9"/>
          <p:cNvSpPr/>
          <p:nvPr/>
        </p:nvSpPr>
        <p:spPr>
          <a:xfrm>
            <a:off x="7367602" y="2078294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mk-MK" b="1" dirty="0">
                <a:solidFill>
                  <a:srgbClr val="6E86B6"/>
                </a:solidFill>
                <a:latin typeface="Titillium Web"/>
              </a:rPr>
              <a:t>2</a:t>
            </a:r>
            <a:endParaRPr b="1" i="0" dirty="0">
              <a:ln>
                <a:noFill/>
              </a:ln>
              <a:solidFill>
                <a:srgbClr val="6E86B6"/>
              </a:solidFill>
              <a:latin typeface="Titillium Web"/>
            </a:endParaRPr>
          </a:p>
        </p:txBody>
      </p:sp>
      <p:sp>
        <p:nvSpPr>
          <p:cNvPr id="7" name="Google Shape;784;p16"/>
          <p:cNvSpPr txBox="1">
            <a:spLocks/>
          </p:cNvSpPr>
          <p:nvPr/>
        </p:nvSpPr>
        <p:spPr>
          <a:xfrm>
            <a:off x="620679" y="73003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 Буџетски календар</a:t>
            </a:r>
            <a:endParaRPr lang="mk-MK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7318682"/>
              </p:ext>
            </p:extLst>
          </p:nvPr>
        </p:nvGraphicFramePr>
        <p:xfrm>
          <a:off x="142877" y="683690"/>
          <a:ext cx="7055094" cy="4271476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63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6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3837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k-MK" sz="1400" kern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Август</a:t>
                      </a:r>
                    </a:p>
                    <a:p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Градоначалникот ги разгледува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новите барања и предлози и по нив одлучува и дава насоки 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411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30 Септември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Министерот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финансии доставува буџетски циркулар со насоки за изготвување на предлог буџетот за наредната година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411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Октомври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Градоначалникот го разгледува и одобрува предлог буџетот подготвен од страна на финансискиот оддел на општината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716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Ноември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Предлог буџетот се доставува до советот на општината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Се објавува содржината на предлог буџетот и се дава на достапност на јавноста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се одржуваат јавни расправи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759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Декември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Градоначалникот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го доставува конечниот предлог буџет до советот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Декември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Телата на советот на општината водат расправа по доставениот предлог буџет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Крај на Декември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Седница на Советот на општината за донесување на буџетот за наредната буџетска година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Јануари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Почеток на новата буџетска година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57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815" name="Google Shape;815;p20"/>
          <p:cNvSpPr txBox="1">
            <a:spLocks noGrp="1"/>
          </p:cNvSpPr>
          <p:nvPr>
            <p:ph type="body" idx="1"/>
          </p:nvPr>
        </p:nvSpPr>
        <p:spPr>
          <a:xfrm>
            <a:off x="160512" y="535925"/>
            <a:ext cx="8764032" cy="2987563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lvl="0"/>
            <a:r>
              <a:rPr lang="ru-RU" sz="1400" dirty="0">
                <a:latin typeface="Candara" panose="020E0502030303020204" pitchFamily="34" charset="0"/>
              </a:rPr>
              <a:t>Приходите на буџетот на локалната самоуправа се обезбедуваат од: </a:t>
            </a: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Сопствени извори;</a:t>
            </a: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Дотации од средствата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 </a:t>
            </a:r>
            <a:r>
              <a:rPr lang="ru-RU" sz="1400" dirty="0">
                <a:latin typeface="Candara" panose="020E0502030303020204" pitchFamily="34" charset="0"/>
              </a:rPr>
              <a:t>и од буџетските фондови;</a:t>
            </a: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Донации примени од земјата и од странство и</a:t>
            </a: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По основ на земање на заеми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  <a:r>
              <a:rPr lang="ru-RU" sz="1400" dirty="0">
                <a:latin typeface="Candara" panose="020E0502030303020204" pitchFamily="34" charset="0"/>
              </a:rPr>
              <a:t>, како и од странство со претходна согласност на владата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</a:p>
          <a:p>
            <a:pPr lvl="0"/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lvl="0" indent="0">
              <a:buNone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од сопствени извори</a:t>
            </a:r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даноци;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такси;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надоместоци;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сопственост;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донации;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парични казни;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кои се остваруваат  од персонален   данок од доход и</a:t>
            </a: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самопридонес.</a:t>
            </a:r>
          </a:p>
          <a:p>
            <a:pPr marL="76200" lvl="0" indent="0">
              <a:buNone/>
            </a:pP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5" name="Google Shape;784;p16"/>
          <p:cNvSpPr txBox="1">
            <a:spLocks/>
          </p:cNvSpPr>
          <p:nvPr/>
        </p:nvSpPr>
        <p:spPr>
          <a:xfrm>
            <a:off x="546624" y="157409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приходи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624" y="3261878"/>
            <a:ext cx="3769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mk-MK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расходи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84" y="3785098"/>
            <a:ext cx="82573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Расходите на буџетот на локалната самоуправа се состојат од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Тековни трошоци (плати и надоместоци, трошоци за набавка на стоки и услуги, тековни трансфери и каматни плаќања)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Капитални трошоци (купување на капитални средства и капитални трансфери)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Отплата на главнина за земени заеми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2239</TotalTime>
  <Words>1808</Words>
  <Application>Microsoft Office PowerPoint</Application>
  <PresentationFormat>On-screen Show (16:9)</PresentationFormat>
  <Paragraphs>352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Candara</vt:lpstr>
      <vt:lpstr>Wingdings 2</vt:lpstr>
      <vt:lpstr>Wingdings</vt:lpstr>
      <vt:lpstr>Book Antiqua</vt:lpstr>
      <vt:lpstr>Lucida Sans</vt:lpstr>
      <vt:lpstr>Titillium Web</vt:lpstr>
      <vt:lpstr>Titillium Web ExtraLight</vt:lpstr>
      <vt:lpstr>Calibri</vt:lpstr>
      <vt:lpstr>Times New Roman</vt:lpstr>
      <vt:lpstr>Wingdings 3</vt:lpstr>
      <vt:lpstr>Apex</vt:lpstr>
      <vt:lpstr> Општина Берово  Граѓански Буџет  2024</vt:lpstr>
      <vt:lpstr>Slide 2</vt:lpstr>
      <vt:lpstr> ВОВЕД</vt:lpstr>
      <vt:lpstr>Буџетирање!</vt:lpstr>
      <vt:lpstr>ОБРАЗЛОЖЕНИЕ         Буџетот на општината се состои од општ, посебен и развоен дел </vt:lpstr>
      <vt:lpstr>ОБРАЗЛОЖЕНИЕ         Учесници во буџетскиот процес: </vt:lpstr>
      <vt:lpstr>Slide 7</vt:lpstr>
      <vt:lpstr>Slide 8</vt:lpstr>
      <vt:lpstr>Slide 9</vt:lpstr>
      <vt:lpstr>Буџет на Општина Берово за 2024 година</vt:lpstr>
      <vt:lpstr>Приходи на Буџет на Општина Берово за 2024 година</vt:lpstr>
      <vt:lpstr>Slide 12</vt:lpstr>
      <vt:lpstr>Slide 13</vt:lpstr>
      <vt:lpstr>Расходи на Буџет на Општина Берово за 2024 година</vt:lpstr>
      <vt:lpstr>Расходи на Буџет на Општина Берово за 2023 година</vt:lpstr>
      <vt:lpstr>Расходи на Буџет на Општина Берово за 2024 година</vt:lpstr>
      <vt:lpstr>Расходи на Буџет на Општина Берово за 2024 година</vt:lpstr>
      <vt:lpstr>Slide 18</vt:lpstr>
      <vt:lpstr>Slide 19</vt:lpstr>
      <vt:lpstr>Slide 20</vt:lpstr>
      <vt:lpstr>Slide 21</vt:lpstr>
      <vt:lpstr>Развоен дел на БУЏЕТОТ- период 2022-2024</vt:lpstr>
      <vt:lpstr>Развоен дел на БУЏЕТОТ- период 2023-2024</vt:lpstr>
      <vt:lpstr>Slide 24</vt:lpstr>
      <vt:lpstr>Општина Берово  март 2024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Берово  Граѓански Буџет                                 2019</dc:title>
  <dc:creator>Blaze</dc:creator>
  <cp:lastModifiedBy>pc10</cp:lastModifiedBy>
  <cp:revision>177</cp:revision>
  <dcterms:modified xsi:type="dcterms:W3CDTF">2024-03-27T08:11:27Z</dcterms:modified>
</cp:coreProperties>
</file>